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8" r:id="rId3"/>
    <p:sldId id="269" r:id="rId4"/>
    <p:sldId id="257" r:id="rId5"/>
    <p:sldId id="264" r:id="rId6"/>
    <p:sldId id="265" r:id="rId7"/>
    <p:sldId id="260" r:id="rId8"/>
    <p:sldId id="262" r:id="rId9"/>
    <p:sldId id="263" r:id="rId10"/>
    <p:sldId id="272" r:id="rId11"/>
    <p:sldId id="261" r:id="rId12"/>
    <p:sldId id="271" r:id="rId13"/>
    <p:sldId id="258" r:id="rId14"/>
    <p:sldId id="266" r:id="rId15"/>
    <p:sldId id="267" r:id="rId16"/>
    <p:sldId id="259" r:id="rId17"/>
    <p:sldId id="27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9918"/>
    <a:srgbClr val="1895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97"/>
    <p:restoredTop sz="94646"/>
  </p:normalViewPr>
  <p:slideViewPr>
    <p:cSldViewPr snapToGrid="0" snapToObjects="1">
      <p:cViewPr>
        <p:scale>
          <a:sx n="100" d="100"/>
          <a:sy n="100" d="100"/>
        </p:scale>
        <p:origin x="1248"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1/11/19</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1/11/19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1/11/19</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1/11/19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1/11/19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1/11/19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1/11/19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1/11/19</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1/11/19</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marketnews.usda.gov/mnp/fv-report-retail?repType=&amp;run=&amp;portal=fv&amp;locChoose=&amp;commodityClass=&amp;startIndex=201&amp;type=retail&amp;class=ALL&amp;commodity=ALL&amp;region=NORTHEAST+U.S.&amp;organic=ALL&amp;repDate=12%2F29%2F2018&amp;endDate=01%2F04%2F2019&amp;compareLy=No"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quickstats.nass.usda.gov/api/api_GET/?key=3FCBDF3D-4566-36B0-8B88-5260E1ACF994&amp;q=&amp;sector_desc=CROPS&amp;group_desc=VEGETABLES&amp;agg_level_desc=STATE&amp;state_ansi=36&amp;year=2017"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https://us.123rf.com/450wm/utima/utima1609/utima160900066/62542528-fresh-onion-bulb-isolated-on-white-with-clipping-path-.jpg?ver=6"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www.ers.usda.gov/data-products/vegetables-and-pulses-data/vegetables-and-pulses-yearbook-tables/#Supply%20and%20Utilization:%20Fresh%20Marke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6E4BBE-2BB7-284F-9C32-708CBC1FFF1F}"/>
              </a:ext>
            </a:extLst>
          </p:cNvPr>
          <p:cNvPicPr>
            <a:picLocks noChangeAspect="1"/>
          </p:cNvPicPr>
          <p:nvPr/>
        </p:nvPicPr>
        <p:blipFill>
          <a:blip r:embed="rId2">
            <a:alphaModFix amt="47000"/>
          </a:blip>
          <a:stretch>
            <a:fillRect/>
          </a:stretch>
        </p:blipFill>
        <p:spPr>
          <a:xfrm>
            <a:off x="4497098" y="-133888"/>
            <a:ext cx="3063459" cy="3009610"/>
          </a:xfrm>
          <a:prstGeom prst="rect">
            <a:avLst/>
          </a:prstGeom>
          <a:ln>
            <a:solidFill>
              <a:schemeClr val="accent1"/>
            </a:solidFill>
          </a:ln>
          <a:effectLst>
            <a:outerShdw blurRad="50800" dist="50800" dir="5400000" algn="ctr" rotWithShape="0">
              <a:schemeClr val="bg1">
                <a:alpha val="0"/>
              </a:schemeClr>
            </a:outerShdw>
            <a:softEdge rad="355600"/>
          </a:effectLst>
        </p:spPr>
      </p:pic>
      <p:sp>
        <p:nvSpPr>
          <p:cNvPr id="2" name="Title 1">
            <a:extLst>
              <a:ext uri="{FF2B5EF4-FFF2-40B4-BE49-F238E27FC236}">
                <a16:creationId xmlns:a16="http://schemas.microsoft.com/office/drawing/2014/main" id="{020FB927-4A5B-404C-A508-6945684EF313}"/>
              </a:ext>
            </a:extLst>
          </p:cNvPr>
          <p:cNvSpPr>
            <a:spLocks noGrp="1"/>
          </p:cNvSpPr>
          <p:nvPr>
            <p:ph type="ctrTitle"/>
          </p:nvPr>
        </p:nvSpPr>
        <p:spPr>
          <a:xfrm>
            <a:off x="1915122" y="1599165"/>
            <a:ext cx="8361229" cy="1527528"/>
          </a:xfrm>
        </p:spPr>
        <p:txBody>
          <a:bodyPr/>
          <a:lstStyle/>
          <a:p>
            <a:r>
              <a:rPr lang="en-US" b="1" dirty="0">
                <a:solidFill>
                  <a:schemeClr val="accent2">
                    <a:lumMod val="50000"/>
                  </a:schemeClr>
                </a:solidFill>
              </a:rPr>
              <a:t>Data Harvest</a:t>
            </a:r>
          </a:p>
        </p:txBody>
      </p:sp>
      <p:sp>
        <p:nvSpPr>
          <p:cNvPr id="3" name="Subtitle 2">
            <a:extLst>
              <a:ext uri="{FF2B5EF4-FFF2-40B4-BE49-F238E27FC236}">
                <a16:creationId xmlns:a16="http://schemas.microsoft.com/office/drawing/2014/main" id="{5649E9F3-E792-F54B-9030-3FA6181B9A48}"/>
              </a:ext>
            </a:extLst>
          </p:cNvPr>
          <p:cNvSpPr>
            <a:spLocks noGrp="1"/>
          </p:cNvSpPr>
          <p:nvPr>
            <p:ph type="subTitle" idx="1"/>
          </p:nvPr>
        </p:nvSpPr>
        <p:spPr>
          <a:xfrm>
            <a:off x="2679902" y="3126693"/>
            <a:ext cx="6831673" cy="1995894"/>
          </a:xfrm>
        </p:spPr>
        <p:txBody>
          <a:bodyPr>
            <a:noAutofit/>
          </a:bodyPr>
          <a:lstStyle/>
          <a:p>
            <a:r>
              <a:rPr lang="en-US" sz="3600" b="1" dirty="0">
                <a:solidFill>
                  <a:schemeClr val="accent2">
                    <a:lumMod val="50000"/>
                  </a:schemeClr>
                </a:solidFill>
              </a:rPr>
              <a:t>Team Project January 2019 </a:t>
            </a:r>
          </a:p>
          <a:p>
            <a:r>
              <a:rPr lang="en-US" sz="3600" dirty="0">
                <a:solidFill>
                  <a:schemeClr val="accent2">
                    <a:lumMod val="50000"/>
                  </a:schemeClr>
                </a:solidFill>
              </a:rPr>
              <a:t>Data Science Course</a:t>
            </a:r>
          </a:p>
          <a:p>
            <a:r>
              <a:rPr lang="en-US" sz="3600" dirty="0">
                <a:solidFill>
                  <a:schemeClr val="accent2">
                    <a:lumMod val="50000"/>
                  </a:schemeClr>
                </a:solidFill>
              </a:rPr>
              <a:t>Charlotte, Tumi, </a:t>
            </a:r>
            <a:r>
              <a:rPr lang="en-US" sz="3600" dirty="0" err="1">
                <a:solidFill>
                  <a:schemeClr val="accent2">
                    <a:lumMod val="50000"/>
                  </a:schemeClr>
                </a:solidFill>
              </a:rPr>
              <a:t>Neela</a:t>
            </a:r>
            <a:r>
              <a:rPr lang="en-US" sz="3600" dirty="0">
                <a:solidFill>
                  <a:schemeClr val="accent2">
                    <a:lumMod val="50000"/>
                  </a:schemeClr>
                </a:solidFill>
              </a:rPr>
              <a:t> </a:t>
            </a:r>
            <a:r>
              <a:rPr lang="en-US" sz="3600" dirty="0" err="1">
                <a:solidFill>
                  <a:schemeClr val="accent2">
                    <a:lumMod val="50000"/>
                  </a:schemeClr>
                </a:solidFill>
              </a:rPr>
              <a:t>Julapalli</a:t>
            </a:r>
            <a:endParaRPr lang="en-US" sz="3600" dirty="0">
              <a:solidFill>
                <a:schemeClr val="accent2">
                  <a:lumMod val="50000"/>
                </a:schemeClr>
              </a:solidFill>
            </a:endParaRPr>
          </a:p>
        </p:txBody>
      </p:sp>
    </p:spTree>
    <p:extLst>
      <p:ext uri="{BB962C8B-B14F-4D97-AF65-F5344CB8AC3E}">
        <p14:creationId xmlns:p14="http://schemas.microsoft.com/office/powerpoint/2010/main" val="594123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3F7F6A-AD6A-BE41-9B0A-346613819EFF}"/>
              </a:ext>
            </a:extLst>
          </p:cNvPr>
          <p:cNvSpPr>
            <a:spLocks noGrp="1"/>
          </p:cNvSpPr>
          <p:nvPr>
            <p:ph idx="1"/>
          </p:nvPr>
        </p:nvSpPr>
        <p:spPr/>
        <p:txBody>
          <a:bodyPr/>
          <a:lstStyle/>
          <a:p>
            <a:r>
              <a:rPr lang="en-US" dirty="0" err="1"/>
              <a:t>Url</a:t>
            </a:r>
            <a:r>
              <a:rPr lang="en-US" dirty="0"/>
              <a:t>: </a:t>
            </a:r>
            <a:r>
              <a:rPr lang="en-US" dirty="0">
                <a:hlinkClick r:id="rId2"/>
              </a:rPr>
              <a:t>https://www.marketnews.usda.gov/mnp/fv-report-retail?repType=&amp;run=&amp;portal=fv&amp;locChoose=&amp;commodityClass=&amp;startIndex=201&amp;type=retail&amp;class=ALL&amp;commodity=ALL&amp;region=NORTHEAST+U.S.&amp;organic=ALL&amp;repDate=12%2F29%2F2018&amp;endDate=01%2F04%2F2019&amp;compareLy=No</a:t>
            </a:r>
            <a:endParaRPr lang="en-US" dirty="0"/>
          </a:p>
          <a:p>
            <a:r>
              <a:rPr lang="en-US" dirty="0"/>
              <a:t>Data used from Excel files</a:t>
            </a:r>
          </a:p>
        </p:txBody>
      </p:sp>
      <p:sp>
        <p:nvSpPr>
          <p:cNvPr id="4" name="Title 1">
            <a:extLst>
              <a:ext uri="{FF2B5EF4-FFF2-40B4-BE49-F238E27FC236}">
                <a16:creationId xmlns:a16="http://schemas.microsoft.com/office/drawing/2014/main" id="{9F788333-3DDA-7046-94D3-00A721007CE7}"/>
              </a:ext>
            </a:extLst>
          </p:cNvPr>
          <p:cNvSpPr>
            <a:spLocks noGrp="1"/>
          </p:cNvSpPr>
          <p:nvPr>
            <p:ph type="title"/>
          </p:nvPr>
        </p:nvSpPr>
        <p:spPr/>
        <p:txBody>
          <a:bodyPr>
            <a:noAutofit/>
          </a:bodyPr>
          <a:lstStyle/>
          <a:p>
            <a:r>
              <a:rPr lang="en-US" sz="3600" b="1" dirty="0"/>
              <a:t>Comparison of Prices between Conventional and Organic Vegetables and Fruits across US</a:t>
            </a:r>
            <a:br>
              <a:rPr lang="en-US" sz="3600" b="1" dirty="0"/>
            </a:br>
            <a:endParaRPr lang="en-US" sz="3600" b="1" dirty="0"/>
          </a:p>
        </p:txBody>
      </p:sp>
    </p:spTree>
    <p:extLst>
      <p:ext uri="{BB962C8B-B14F-4D97-AF65-F5344CB8AC3E}">
        <p14:creationId xmlns:p14="http://schemas.microsoft.com/office/powerpoint/2010/main" val="3142726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52EED-C3FA-264B-B4D0-B8A9F25A063A}"/>
              </a:ext>
            </a:extLst>
          </p:cNvPr>
          <p:cNvSpPr>
            <a:spLocks noGrp="1"/>
          </p:cNvSpPr>
          <p:nvPr>
            <p:ph type="title"/>
          </p:nvPr>
        </p:nvSpPr>
        <p:spPr>
          <a:xfrm>
            <a:off x="1239078" y="288234"/>
            <a:ext cx="9601200" cy="1196009"/>
          </a:xfrm>
        </p:spPr>
        <p:txBody>
          <a:bodyPr>
            <a:noAutofit/>
          </a:bodyPr>
          <a:lstStyle/>
          <a:p>
            <a:r>
              <a:rPr lang="en-US" sz="3600" b="1" dirty="0"/>
              <a:t>Comparison of Prices between Conventional and Organic for Vegetable across US</a:t>
            </a:r>
            <a:br>
              <a:rPr lang="en-US" sz="3600" b="1" dirty="0"/>
            </a:br>
            <a:endParaRPr lang="en-US" sz="3600" b="1" dirty="0"/>
          </a:p>
        </p:txBody>
      </p:sp>
      <p:sp>
        <p:nvSpPr>
          <p:cNvPr id="3" name="Content Placeholder 2">
            <a:extLst>
              <a:ext uri="{FF2B5EF4-FFF2-40B4-BE49-F238E27FC236}">
                <a16:creationId xmlns:a16="http://schemas.microsoft.com/office/drawing/2014/main" id="{C63688ED-7DFC-DF46-8C26-6034DCC15065}"/>
              </a:ext>
            </a:extLst>
          </p:cNvPr>
          <p:cNvSpPr>
            <a:spLocks noGrp="1"/>
          </p:cNvSpPr>
          <p:nvPr>
            <p:ph idx="1"/>
          </p:nvPr>
        </p:nvSpPr>
        <p:spPr>
          <a:xfrm>
            <a:off x="1504122" y="5897217"/>
            <a:ext cx="10065026" cy="818322"/>
          </a:xfrm>
        </p:spPr>
        <p:txBody>
          <a:bodyPr/>
          <a:lstStyle/>
          <a:p>
            <a:pPr marL="0" indent="0">
              <a:buNone/>
            </a:pPr>
            <a:r>
              <a:rPr lang="en-US" b="1" dirty="0"/>
              <a:t>The prices for Organically grown vegetables are slightly higher than that of conventionally grown vegetables </a:t>
            </a:r>
          </a:p>
          <a:p>
            <a:endParaRPr lang="en-US" b="1" dirty="0"/>
          </a:p>
          <a:p>
            <a:endParaRPr lang="en-US" b="1" dirty="0"/>
          </a:p>
        </p:txBody>
      </p:sp>
      <p:pic>
        <p:nvPicPr>
          <p:cNvPr id="4" name="Picture 3">
            <a:extLst>
              <a:ext uri="{FF2B5EF4-FFF2-40B4-BE49-F238E27FC236}">
                <a16:creationId xmlns:a16="http://schemas.microsoft.com/office/drawing/2014/main" id="{472652CA-65C4-854F-B6B4-E22B52DF04F2}"/>
              </a:ext>
            </a:extLst>
          </p:cNvPr>
          <p:cNvPicPr>
            <a:picLocks noChangeAspect="1"/>
          </p:cNvPicPr>
          <p:nvPr/>
        </p:nvPicPr>
        <p:blipFill>
          <a:blip r:embed="rId2"/>
          <a:stretch>
            <a:fillRect/>
          </a:stretch>
        </p:blipFill>
        <p:spPr>
          <a:xfrm>
            <a:off x="2527852" y="1708903"/>
            <a:ext cx="7288696" cy="3963654"/>
          </a:xfrm>
          <a:prstGeom prst="rect">
            <a:avLst/>
          </a:prstGeom>
          <a:solidFill>
            <a:schemeClr val="bg1"/>
          </a:solidFill>
        </p:spPr>
      </p:pic>
    </p:spTree>
    <p:extLst>
      <p:ext uri="{BB962C8B-B14F-4D97-AF65-F5344CB8AC3E}">
        <p14:creationId xmlns:p14="http://schemas.microsoft.com/office/powerpoint/2010/main" val="804997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EF30EE-FA3B-6649-9F54-D7C832A5CBC2}"/>
              </a:ext>
            </a:extLst>
          </p:cNvPr>
          <p:cNvSpPr>
            <a:spLocks noGrp="1"/>
          </p:cNvSpPr>
          <p:nvPr>
            <p:ph idx="1"/>
          </p:nvPr>
        </p:nvSpPr>
        <p:spPr>
          <a:xfrm>
            <a:off x="1371600" y="5499652"/>
            <a:ext cx="9601200" cy="1035326"/>
          </a:xfrm>
        </p:spPr>
        <p:txBody>
          <a:bodyPr/>
          <a:lstStyle/>
          <a:p>
            <a:pPr marL="0" indent="0">
              <a:buNone/>
            </a:pPr>
            <a:r>
              <a:rPr lang="en-US" b="1" dirty="0"/>
              <a:t>The prices for Organically grown fruits are slightly higher than that of conventionally grown fruits. The price for strawberries was missing from the data set </a:t>
            </a:r>
          </a:p>
          <a:p>
            <a:endParaRPr lang="en-US" dirty="0"/>
          </a:p>
        </p:txBody>
      </p:sp>
      <p:sp>
        <p:nvSpPr>
          <p:cNvPr id="4" name="Title 1">
            <a:extLst>
              <a:ext uri="{FF2B5EF4-FFF2-40B4-BE49-F238E27FC236}">
                <a16:creationId xmlns:a16="http://schemas.microsoft.com/office/drawing/2014/main" id="{CBA77907-965D-B348-9CD5-71DB65998727}"/>
              </a:ext>
            </a:extLst>
          </p:cNvPr>
          <p:cNvSpPr>
            <a:spLocks noGrp="1"/>
          </p:cNvSpPr>
          <p:nvPr>
            <p:ph type="title"/>
          </p:nvPr>
        </p:nvSpPr>
        <p:spPr>
          <a:xfrm>
            <a:off x="1371600" y="402535"/>
            <a:ext cx="9601200" cy="1485900"/>
          </a:xfrm>
        </p:spPr>
        <p:txBody>
          <a:bodyPr>
            <a:noAutofit/>
          </a:bodyPr>
          <a:lstStyle/>
          <a:p>
            <a:r>
              <a:rPr lang="en-US" sz="3600" b="1" dirty="0"/>
              <a:t>Comparison of Prices between Conventional and Organic for Fruits across US</a:t>
            </a:r>
            <a:br>
              <a:rPr lang="en-US" sz="3600" b="1" dirty="0"/>
            </a:br>
            <a:endParaRPr lang="en-US" sz="3600" b="1" dirty="0"/>
          </a:p>
        </p:txBody>
      </p:sp>
      <p:pic>
        <p:nvPicPr>
          <p:cNvPr id="5" name="Picture 4">
            <a:extLst>
              <a:ext uri="{FF2B5EF4-FFF2-40B4-BE49-F238E27FC236}">
                <a16:creationId xmlns:a16="http://schemas.microsoft.com/office/drawing/2014/main" id="{DC304C86-595A-6149-B0F0-E760036E2B08}"/>
              </a:ext>
            </a:extLst>
          </p:cNvPr>
          <p:cNvPicPr>
            <a:picLocks noChangeAspect="1"/>
          </p:cNvPicPr>
          <p:nvPr/>
        </p:nvPicPr>
        <p:blipFill>
          <a:blip r:embed="rId2"/>
          <a:stretch>
            <a:fillRect/>
          </a:stretch>
        </p:blipFill>
        <p:spPr>
          <a:xfrm>
            <a:off x="3269221" y="1742661"/>
            <a:ext cx="5805958" cy="3452191"/>
          </a:xfrm>
          <a:prstGeom prst="rect">
            <a:avLst/>
          </a:prstGeom>
          <a:solidFill>
            <a:schemeClr val="bg1"/>
          </a:solidFill>
        </p:spPr>
      </p:pic>
    </p:spTree>
    <p:extLst>
      <p:ext uri="{BB962C8B-B14F-4D97-AF65-F5344CB8AC3E}">
        <p14:creationId xmlns:p14="http://schemas.microsoft.com/office/powerpoint/2010/main" val="4189403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22C91F-803B-DF4E-B92C-038A1676D172}"/>
              </a:ext>
            </a:extLst>
          </p:cNvPr>
          <p:cNvSpPr>
            <a:spLocks noGrp="1"/>
          </p:cNvSpPr>
          <p:nvPr>
            <p:ph idx="1"/>
          </p:nvPr>
        </p:nvSpPr>
        <p:spPr>
          <a:xfrm>
            <a:off x="1371599" y="2286000"/>
            <a:ext cx="10544175" cy="3581400"/>
          </a:xfrm>
        </p:spPr>
        <p:txBody>
          <a:bodyPr/>
          <a:lstStyle/>
          <a:p>
            <a:r>
              <a:rPr lang="en-US" dirty="0" err="1"/>
              <a:t>Url</a:t>
            </a:r>
            <a:r>
              <a:rPr lang="en-US" dirty="0"/>
              <a:t>: </a:t>
            </a:r>
            <a:r>
              <a:rPr lang="en-US" dirty="0">
                <a:hlinkClick r:id="rId2"/>
              </a:rPr>
              <a:t>https://quickstats.nass.usda.gov/api/api_GET/?key=3FCBDF3D-4566-36B0-8B88-5260E1ACF994&amp;q=&amp;sector_desc=CROPS&amp;group_desc=VEGETABLES&amp;agg_level_desc=STATE&amp;state_ansi=36&amp;year=2017</a:t>
            </a:r>
            <a:endParaRPr lang="en-US" dirty="0"/>
          </a:p>
          <a:p>
            <a:r>
              <a:rPr lang="en-US" dirty="0"/>
              <a:t>API Key obtained</a:t>
            </a:r>
          </a:p>
        </p:txBody>
      </p:sp>
      <p:sp>
        <p:nvSpPr>
          <p:cNvPr id="4" name="Title 1">
            <a:extLst>
              <a:ext uri="{FF2B5EF4-FFF2-40B4-BE49-F238E27FC236}">
                <a16:creationId xmlns:a16="http://schemas.microsoft.com/office/drawing/2014/main" id="{5AE4B863-C7F7-1C47-94BF-C9BC5623AB16}"/>
              </a:ext>
            </a:extLst>
          </p:cNvPr>
          <p:cNvSpPr>
            <a:spLocks noGrp="1"/>
          </p:cNvSpPr>
          <p:nvPr>
            <p:ph type="title"/>
          </p:nvPr>
        </p:nvSpPr>
        <p:spPr/>
        <p:txBody>
          <a:bodyPr/>
          <a:lstStyle/>
          <a:p>
            <a:r>
              <a:rPr lang="en-US" dirty="0"/>
              <a:t>Data Analyses from within the New York State for Vegetable and Fruits</a:t>
            </a:r>
          </a:p>
        </p:txBody>
      </p:sp>
    </p:spTree>
    <p:extLst>
      <p:ext uri="{BB962C8B-B14F-4D97-AF65-F5344CB8AC3E}">
        <p14:creationId xmlns:p14="http://schemas.microsoft.com/office/powerpoint/2010/main" val="4057398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7E35-4AC3-FB49-8E74-4DEDB40ED3F4}"/>
              </a:ext>
            </a:extLst>
          </p:cNvPr>
          <p:cNvSpPr>
            <a:spLocks noGrp="1"/>
          </p:cNvSpPr>
          <p:nvPr>
            <p:ph type="title"/>
          </p:nvPr>
        </p:nvSpPr>
        <p:spPr>
          <a:xfrm>
            <a:off x="1371600" y="342900"/>
            <a:ext cx="9601200" cy="1485900"/>
          </a:xfrm>
        </p:spPr>
        <p:txBody>
          <a:bodyPr>
            <a:normAutofit/>
          </a:bodyPr>
          <a:lstStyle/>
          <a:p>
            <a:r>
              <a:rPr lang="en-US" sz="3600" b="1" dirty="0"/>
              <a:t>Revenue Generated Per Acre for Vegetables in NY State in 2017</a:t>
            </a:r>
          </a:p>
        </p:txBody>
      </p:sp>
      <p:sp>
        <p:nvSpPr>
          <p:cNvPr id="3" name="Content Placeholder 2">
            <a:extLst>
              <a:ext uri="{FF2B5EF4-FFF2-40B4-BE49-F238E27FC236}">
                <a16:creationId xmlns:a16="http://schemas.microsoft.com/office/drawing/2014/main" id="{07A53390-D6B8-8542-AACC-265A23251F71}"/>
              </a:ext>
            </a:extLst>
          </p:cNvPr>
          <p:cNvSpPr>
            <a:spLocks noGrp="1"/>
          </p:cNvSpPr>
          <p:nvPr>
            <p:ph idx="1"/>
          </p:nvPr>
        </p:nvSpPr>
        <p:spPr>
          <a:xfrm>
            <a:off x="1371600" y="5786441"/>
            <a:ext cx="9886950" cy="985838"/>
          </a:xfrm>
        </p:spPr>
        <p:txBody>
          <a:bodyPr/>
          <a:lstStyle/>
          <a:p>
            <a:pPr marL="0" indent="0">
              <a:buNone/>
            </a:pPr>
            <a:r>
              <a:rPr lang="en-US" b="1" dirty="0"/>
              <a:t>The highest revenue generated per acre for the year 2017 in New York State area among all the vegetables is that from the Onions with $7,249 per acre land  </a:t>
            </a:r>
          </a:p>
        </p:txBody>
      </p:sp>
      <p:pic>
        <p:nvPicPr>
          <p:cNvPr id="4" name="Picture 3">
            <a:extLst>
              <a:ext uri="{FF2B5EF4-FFF2-40B4-BE49-F238E27FC236}">
                <a16:creationId xmlns:a16="http://schemas.microsoft.com/office/drawing/2014/main" id="{3314EB29-C9AE-7C4B-B4E5-A3A69E346B54}"/>
              </a:ext>
            </a:extLst>
          </p:cNvPr>
          <p:cNvPicPr>
            <a:picLocks noChangeAspect="1"/>
          </p:cNvPicPr>
          <p:nvPr/>
        </p:nvPicPr>
        <p:blipFill>
          <a:blip r:embed="rId2"/>
          <a:stretch>
            <a:fillRect/>
          </a:stretch>
        </p:blipFill>
        <p:spPr>
          <a:xfrm>
            <a:off x="2456250" y="1928814"/>
            <a:ext cx="6573451" cy="3757612"/>
          </a:xfrm>
          <a:prstGeom prst="rect">
            <a:avLst/>
          </a:prstGeom>
          <a:solidFill>
            <a:schemeClr val="bg1"/>
          </a:solidFill>
        </p:spPr>
      </p:pic>
    </p:spTree>
    <p:extLst>
      <p:ext uri="{BB962C8B-B14F-4D97-AF65-F5344CB8AC3E}">
        <p14:creationId xmlns:p14="http://schemas.microsoft.com/office/powerpoint/2010/main" val="418593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BE4C3-B8BA-8540-9E50-A144573B6EF6}"/>
              </a:ext>
            </a:extLst>
          </p:cNvPr>
          <p:cNvSpPr>
            <a:spLocks noGrp="1"/>
          </p:cNvSpPr>
          <p:nvPr>
            <p:ph type="title"/>
          </p:nvPr>
        </p:nvSpPr>
        <p:spPr>
          <a:xfrm>
            <a:off x="1371600" y="400050"/>
            <a:ext cx="9601200" cy="1485900"/>
          </a:xfrm>
        </p:spPr>
        <p:txBody>
          <a:bodyPr>
            <a:normAutofit/>
          </a:bodyPr>
          <a:lstStyle/>
          <a:p>
            <a:r>
              <a:rPr lang="en-US" sz="3600" b="1" dirty="0"/>
              <a:t>Revenue Generated Per Acre for Fruits in NY State in 2017</a:t>
            </a:r>
            <a:endParaRPr lang="en-US" sz="3600" dirty="0"/>
          </a:p>
        </p:txBody>
      </p:sp>
      <p:sp>
        <p:nvSpPr>
          <p:cNvPr id="3" name="Content Placeholder 2">
            <a:extLst>
              <a:ext uri="{FF2B5EF4-FFF2-40B4-BE49-F238E27FC236}">
                <a16:creationId xmlns:a16="http://schemas.microsoft.com/office/drawing/2014/main" id="{14405C5B-4C8E-CC48-A952-4FF4A52F2236}"/>
              </a:ext>
            </a:extLst>
          </p:cNvPr>
          <p:cNvSpPr>
            <a:spLocks noGrp="1"/>
          </p:cNvSpPr>
          <p:nvPr>
            <p:ph idx="1"/>
          </p:nvPr>
        </p:nvSpPr>
        <p:spPr>
          <a:xfrm>
            <a:off x="1371600" y="5686424"/>
            <a:ext cx="9601200" cy="923925"/>
          </a:xfrm>
        </p:spPr>
        <p:txBody>
          <a:bodyPr>
            <a:normAutofit/>
          </a:bodyPr>
          <a:lstStyle/>
          <a:p>
            <a:pPr marL="0" indent="0">
              <a:buNone/>
            </a:pPr>
            <a:r>
              <a:rPr lang="en-US" b="1" dirty="0"/>
              <a:t>Strawberries have generated the highest revenue per acre for the year 2017 in New York State area compared to other fruits with $ 8661 per acre</a:t>
            </a:r>
          </a:p>
          <a:p>
            <a:endParaRPr lang="en-US" dirty="0"/>
          </a:p>
        </p:txBody>
      </p:sp>
      <p:pic>
        <p:nvPicPr>
          <p:cNvPr id="4" name="Picture 3">
            <a:extLst>
              <a:ext uri="{FF2B5EF4-FFF2-40B4-BE49-F238E27FC236}">
                <a16:creationId xmlns:a16="http://schemas.microsoft.com/office/drawing/2014/main" id="{AFF3D22F-4983-2D4E-874F-075A0DE18BFE}"/>
              </a:ext>
            </a:extLst>
          </p:cNvPr>
          <p:cNvPicPr>
            <a:picLocks noChangeAspect="1"/>
          </p:cNvPicPr>
          <p:nvPr/>
        </p:nvPicPr>
        <p:blipFill>
          <a:blip r:embed="rId2"/>
          <a:stretch>
            <a:fillRect/>
          </a:stretch>
        </p:blipFill>
        <p:spPr>
          <a:xfrm>
            <a:off x="2600325" y="1450157"/>
            <a:ext cx="6457950" cy="4007667"/>
          </a:xfrm>
          <a:prstGeom prst="rect">
            <a:avLst/>
          </a:prstGeom>
          <a:solidFill>
            <a:schemeClr val="bg1"/>
          </a:solidFill>
        </p:spPr>
      </p:pic>
    </p:spTree>
    <p:extLst>
      <p:ext uri="{BB962C8B-B14F-4D97-AF65-F5344CB8AC3E}">
        <p14:creationId xmlns:p14="http://schemas.microsoft.com/office/powerpoint/2010/main" val="263306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75C2-71BF-9E46-A4EB-448CCFC407DE}"/>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FDAE1112-66BB-3849-876B-A4BC5DEDC915}"/>
              </a:ext>
            </a:extLst>
          </p:cNvPr>
          <p:cNvSpPr>
            <a:spLocks noGrp="1"/>
          </p:cNvSpPr>
          <p:nvPr>
            <p:ph idx="1"/>
          </p:nvPr>
        </p:nvSpPr>
        <p:spPr>
          <a:xfrm>
            <a:off x="1371600" y="1782415"/>
            <a:ext cx="9601200" cy="4512366"/>
          </a:xfrm>
        </p:spPr>
        <p:txBody>
          <a:bodyPr>
            <a:normAutofit/>
          </a:bodyPr>
          <a:lstStyle/>
          <a:p>
            <a:r>
              <a:rPr lang="en-US" dirty="0"/>
              <a:t>Data access and lack of availability of desired data sets from the government websites were some of the challenges in this project</a:t>
            </a:r>
          </a:p>
          <a:p>
            <a:r>
              <a:rPr lang="en-US" dirty="0"/>
              <a:t>USDA websites were shut down resulting in difficulty in obtaining the API key</a:t>
            </a:r>
          </a:p>
          <a:p>
            <a:r>
              <a:rPr lang="en-US" dirty="0"/>
              <a:t>Due to lack of availability of Organic vs Conventional data regarding the price for vegetable and fruits in NY only the national data has been included </a:t>
            </a:r>
          </a:p>
          <a:p>
            <a:r>
              <a:rPr lang="en-US" dirty="0"/>
              <a:t>Data cleaning helped remove some unwanted data columns from the data set obtained from the USDA websites</a:t>
            </a:r>
          </a:p>
          <a:p>
            <a:r>
              <a:rPr lang="en-US" dirty="0"/>
              <a:t>Data cleaning examples such as : commas need to be removed from the price and  quantity columns in the data set; data set for all vegetables and fruits were available in rows and needed to be converted into columns   </a:t>
            </a:r>
          </a:p>
        </p:txBody>
      </p:sp>
    </p:spTree>
    <p:extLst>
      <p:ext uri="{BB962C8B-B14F-4D97-AF65-F5344CB8AC3E}">
        <p14:creationId xmlns:p14="http://schemas.microsoft.com/office/powerpoint/2010/main" val="4188786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8D84C-62A6-204A-AD2E-E0F6C729A182}"/>
              </a:ext>
            </a:extLst>
          </p:cNvPr>
          <p:cNvSpPr>
            <a:spLocks noGrp="1"/>
          </p:cNvSpPr>
          <p:nvPr>
            <p:ph type="title"/>
          </p:nvPr>
        </p:nvSpPr>
        <p:spPr>
          <a:xfrm>
            <a:off x="1358900" y="393700"/>
            <a:ext cx="9601200" cy="837634"/>
          </a:xfrm>
        </p:spPr>
        <p:txBody>
          <a:bodyPr/>
          <a:lstStyle/>
          <a:p>
            <a:r>
              <a:rPr lang="en-US" dirty="0"/>
              <a:t>Conclusions</a:t>
            </a:r>
          </a:p>
        </p:txBody>
      </p:sp>
      <p:sp>
        <p:nvSpPr>
          <p:cNvPr id="3" name="Content Placeholder 2">
            <a:extLst>
              <a:ext uri="{FF2B5EF4-FFF2-40B4-BE49-F238E27FC236}">
                <a16:creationId xmlns:a16="http://schemas.microsoft.com/office/drawing/2014/main" id="{3988B04C-A5B2-5346-917D-BEEF7D5CD55E}"/>
              </a:ext>
            </a:extLst>
          </p:cNvPr>
          <p:cNvSpPr>
            <a:spLocks noGrp="1"/>
          </p:cNvSpPr>
          <p:nvPr>
            <p:ph idx="1"/>
          </p:nvPr>
        </p:nvSpPr>
        <p:spPr>
          <a:xfrm>
            <a:off x="1117600" y="1231334"/>
            <a:ext cx="10401300" cy="5283765"/>
          </a:xfrm>
        </p:spPr>
        <p:txBody>
          <a:bodyPr>
            <a:noAutofit/>
          </a:bodyPr>
          <a:lstStyle/>
          <a:p>
            <a:r>
              <a:rPr lang="en-US" sz="1900" dirty="0"/>
              <a:t>Results from data analyses of various data sets for vegetables across US regions show that per capita trendline shows that population is changing to healthy eating habits and consumption of potatoes per capita has gone down by 25% while tomatoes have gone up 25% and leafy vegetables have tripled during the same period. The prices for tomatoes and leafy vegetables have also gone up during the same period. </a:t>
            </a:r>
          </a:p>
          <a:p>
            <a:r>
              <a:rPr lang="en-US" sz="1900" dirty="0"/>
              <a:t>Results from data analyses of data sets for vegetables and fruits in the New York state for the year 2017 show that Onions and Strawberries have generated higher revenue ($ per acre).  Results indicate that not all vegetables are grown in this area which provides opportunity to grow high demand vegetables like greens and tomatoes in protected farming.</a:t>
            </a:r>
          </a:p>
          <a:p>
            <a:r>
              <a:rPr lang="en-US" sz="1900" dirty="0"/>
              <a:t>Overall,  the data shows that the prices for Organically grown vegetables and fruits are slightly higher than that of conventionally grown vegetables and fruits. Given that production costs for of organic produce is higher, we don’t know if it is feasible for profitability to the growers.</a:t>
            </a:r>
          </a:p>
          <a:p>
            <a:r>
              <a:rPr lang="en-US" sz="1900" dirty="0"/>
              <a:t>This information provides insight to Tumi as to select the type of vegetables and fruits for growing in a protected farm in the New York area.</a:t>
            </a:r>
          </a:p>
          <a:p>
            <a:pPr marL="0" indent="0">
              <a:buNone/>
            </a:pPr>
            <a:endParaRPr lang="en-US" sz="1900" dirty="0"/>
          </a:p>
          <a:p>
            <a:endParaRPr lang="en-US" sz="1900" dirty="0"/>
          </a:p>
          <a:p>
            <a:pPr marL="0" indent="0">
              <a:buNone/>
            </a:pPr>
            <a:endParaRPr lang="en-US" sz="1900" dirty="0"/>
          </a:p>
          <a:p>
            <a:pPr marL="0" indent="0">
              <a:buNone/>
            </a:pPr>
            <a:endParaRPr lang="en-US" sz="1900" dirty="0"/>
          </a:p>
        </p:txBody>
      </p:sp>
    </p:spTree>
    <p:extLst>
      <p:ext uri="{BB962C8B-B14F-4D97-AF65-F5344CB8AC3E}">
        <p14:creationId xmlns:p14="http://schemas.microsoft.com/office/powerpoint/2010/main" val="716577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9789AD-FDC2-CE42-8602-4F5C27318C18}"/>
              </a:ext>
            </a:extLst>
          </p:cNvPr>
          <p:cNvSpPr>
            <a:spLocks noGrp="1"/>
          </p:cNvSpPr>
          <p:nvPr>
            <p:ph type="title"/>
          </p:nvPr>
        </p:nvSpPr>
        <p:spPr>
          <a:xfrm>
            <a:off x="1238252" y="329141"/>
            <a:ext cx="10377486" cy="982133"/>
          </a:xfrm>
        </p:spPr>
        <p:txBody>
          <a:bodyPr>
            <a:normAutofit fontScale="90000"/>
          </a:bodyPr>
          <a:lstStyle/>
          <a:p>
            <a:pPr algn="ctr"/>
            <a:r>
              <a:rPr lang="en-US" dirty="0"/>
              <a:t>Decentralized Agriculture for US Food Deserts</a:t>
            </a:r>
            <a:br>
              <a:rPr lang="en-US" dirty="0"/>
            </a:br>
            <a:r>
              <a:rPr lang="en-US" sz="3100" dirty="0"/>
              <a:t>Team Data Harvest: Charlotte/</a:t>
            </a:r>
            <a:r>
              <a:rPr lang="en-US" sz="3100" dirty="0" err="1"/>
              <a:t>Neela</a:t>
            </a:r>
            <a:r>
              <a:rPr lang="en-US" sz="3100" dirty="0"/>
              <a:t>/Tumi</a:t>
            </a:r>
          </a:p>
        </p:txBody>
      </p:sp>
      <p:sp>
        <p:nvSpPr>
          <p:cNvPr id="5" name="Text Placeholder 4">
            <a:extLst>
              <a:ext uri="{FF2B5EF4-FFF2-40B4-BE49-F238E27FC236}">
                <a16:creationId xmlns:a16="http://schemas.microsoft.com/office/drawing/2014/main" id="{B00E4994-1E86-5C46-A434-E0278B433C7A}"/>
              </a:ext>
            </a:extLst>
          </p:cNvPr>
          <p:cNvSpPr>
            <a:spLocks noGrp="1"/>
          </p:cNvSpPr>
          <p:nvPr>
            <p:ph type="body" idx="1"/>
          </p:nvPr>
        </p:nvSpPr>
        <p:spPr>
          <a:xfrm>
            <a:off x="1238252" y="1796774"/>
            <a:ext cx="4718304" cy="481806"/>
          </a:xfrm>
        </p:spPr>
        <p:txBody>
          <a:bodyPr/>
          <a:lstStyle/>
          <a:p>
            <a:r>
              <a:rPr lang="en-US" dirty="0">
                <a:solidFill>
                  <a:srgbClr val="002060"/>
                </a:solidFill>
              </a:rPr>
              <a:t>Project Description</a:t>
            </a:r>
          </a:p>
        </p:txBody>
      </p:sp>
      <p:sp>
        <p:nvSpPr>
          <p:cNvPr id="6" name="Content Placeholder 5">
            <a:extLst>
              <a:ext uri="{FF2B5EF4-FFF2-40B4-BE49-F238E27FC236}">
                <a16:creationId xmlns:a16="http://schemas.microsoft.com/office/drawing/2014/main" id="{06ECAA00-CD73-D74B-8284-EF577CE8CFFA}"/>
              </a:ext>
            </a:extLst>
          </p:cNvPr>
          <p:cNvSpPr>
            <a:spLocks noGrp="1"/>
          </p:cNvSpPr>
          <p:nvPr>
            <p:ph sz="half" idx="2"/>
          </p:nvPr>
        </p:nvSpPr>
        <p:spPr>
          <a:xfrm>
            <a:off x="827872" y="2405063"/>
            <a:ext cx="5852328" cy="3379787"/>
          </a:xfrm>
        </p:spPr>
        <p:txBody>
          <a:bodyPr>
            <a:noAutofit/>
          </a:bodyPr>
          <a:lstStyle/>
          <a:p>
            <a:r>
              <a:rPr lang="en-US" sz="1400" dirty="0"/>
              <a:t>Food Deserts are geographic areas of the US (as defined by Census tracts) where low income, Grocery proximity or transportation access, keep nutritious food out of reach for a significant portion of the population.</a:t>
            </a:r>
          </a:p>
          <a:p>
            <a:r>
              <a:rPr lang="en-US" sz="1400" dirty="0"/>
              <a:t>Large grocers, do not service low income areas or some urban populations,  and omnipresent Dollar stores do nothing to address food access, so achieving or maintaining healthy lifestyles, particularly for the vulnerable elderly and child populations is difficult.</a:t>
            </a:r>
          </a:p>
          <a:p>
            <a:r>
              <a:rPr lang="en-US" sz="1400" dirty="0"/>
              <a:t>SNAP (USDA </a:t>
            </a:r>
            <a:r>
              <a:rPr lang="en-US" sz="1400" dirty="0" err="1"/>
              <a:t>Foodstamp</a:t>
            </a:r>
            <a:r>
              <a:rPr lang="en-US" sz="1400" dirty="0"/>
              <a:t> programs) has expanded their vendor program to include farmers’ markets however most farms have had to scale to commercial size to counter  agricultural challenges like climate change, and economics, so serving this smaller customer group is not feasible.</a:t>
            </a:r>
          </a:p>
          <a:p>
            <a:r>
              <a:rPr lang="en-US" sz="1400" dirty="0"/>
              <a:t>Small, local farms could enter these food desert markets in order to fill the unmet need, however, given the precarious state of farming, it will be critical to have a compelling win-win case to attract small scale, local farmers.</a:t>
            </a:r>
          </a:p>
        </p:txBody>
      </p:sp>
      <p:sp>
        <p:nvSpPr>
          <p:cNvPr id="7" name="Text Placeholder 6">
            <a:extLst>
              <a:ext uri="{FF2B5EF4-FFF2-40B4-BE49-F238E27FC236}">
                <a16:creationId xmlns:a16="http://schemas.microsoft.com/office/drawing/2014/main" id="{1DD5A0D8-7576-B24D-9FA5-13A9D11FFDFD}"/>
              </a:ext>
            </a:extLst>
          </p:cNvPr>
          <p:cNvSpPr>
            <a:spLocks noGrp="1"/>
          </p:cNvSpPr>
          <p:nvPr>
            <p:ph type="body" sz="quarter" idx="3"/>
          </p:nvPr>
        </p:nvSpPr>
        <p:spPr>
          <a:xfrm>
            <a:off x="6588128" y="1802862"/>
            <a:ext cx="3651504" cy="387878"/>
          </a:xfrm>
        </p:spPr>
        <p:txBody>
          <a:bodyPr/>
          <a:lstStyle/>
          <a:p>
            <a:r>
              <a:rPr lang="en-US" dirty="0">
                <a:solidFill>
                  <a:srgbClr val="002060"/>
                </a:solidFill>
              </a:rPr>
              <a:t>Key Questions</a:t>
            </a:r>
          </a:p>
        </p:txBody>
      </p:sp>
      <p:sp>
        <p:nvSpPr>
          <p:cNvPr id="8" name="Content Placeholder 7">
            <a:extLst>
              <a:ext uri="{FF2B5EF4-FFF2-40B4-BE49-F238E27FC236}">
                <a16:creationId xmlns:a16="http://schemas.microsoft.com/office/drawing/2014/main" id="{41128101-BD99-4545-B838-1873C4DC48C7}"/>
              </a:ext>
            </a:extLst>
          </p:cNvPr>
          <p:cNvSpPr>
            <a:spLocks noGrp="1"/>
          </p:cNvSpPr>
          <p:nvPr>
            <p:ph sz="quarter" idx="4"/>
          </p:nvPr>
        </p:nvSpPr>
        <p:spPr>
          <a:xfrm>
            <a:off x="6502400" y="2389965"/>
            <a:ext cx="4861728" cy="1679577"/>
          </a:xfrm>
        </p:spPr>
        <p:txBody>
          <a:bodyPr>
            <a:noAutofit/>
          </a:bodyPr>
          <a:lstStyle/>
          <a:p>
            <a:r>
              <a:rPr lang="en-US" sz="1200" dirty="0"/>
              <a:t>How big is the challenge of Nutritious Food Access in the United States; how many are affected by this issue?</a:t>
            </a:r>
          </a:p>
          <a:p>
            <a:r>
              <a:rPr lang="en-US" sz="1200" dirty="0"/>
              <a:t>Which geographic areas have the most serious issues with food access?</a:t>
            </a:r>
          </a:p>
          <a:p>
            <a:r>
              <a:rPr lang="en-US" sz="1200" dirty="0"/>
              <a:t>What produce needs could meet the challenge of these markets?</a:t>
            </a:r>
          </a:p>
          <a:p>
            <a:r>
              <a:rPr lang="en-US" sz="1200" dirty="0"/>
              <a:t>How might a small farm increase its chances of success if looking to enter the Food Desert market?</a:t>
            </a:r>
          </a:p>
        </p:txBody>
      </p:sp>
      <p:sp>
        <p:nvSpPr>
          <p:cNvPr id="9" name="Text Placeholder 6">
            <a:extLst>
              <a:ext uri="{FF2B5EF4-FFF2-40B4-BE49-F238E27FC236}">
                <a16:creationId xmlns:a16="http://schemas.microsoft.com/office/drawing/2014/main" id="{EC4FFB23-0EB9-2740-9095-287DEA232CDF}"/>
              </a:ext>
            </a:extLst>
          </p:cNvPr>
          <p:cNvSpPr txBox="1">
            <a:spLocks/>
          </p:cNvSpPr>
          <p:nvPr/>
        </p:nvSpPr>
        <p:spPr>
          <a:xfrm>
            <a:off x="6694488" y="4351342"/>
            <a:ext cx="3651504" cy="387878"/>
          </a:xfrm>
          <a:prstGeom prst="rect">
            <a:avLst/>
          </a:prstGeom>
        </p:spPr>
        <p:txBody>
          <a:bodyPr vert="horz" lIns="91440" tIns="45720" rIns="91440" bIns="45720" rtlCol="0" anchor="b">
            <a:noAutofit/>
          </a:bodyPr>
          <a:lstStyle>
            <a:lvl1pPr marL="0" indent="0" algn="l" defTabSz="457200" rtl="0" eaLnBrk="1" latinLnBrk="0" hangingPunct="1">
              <a:spcBef>
                <a:spcPts val="672"/>
              </a:spcBef>
              <a:spcAft>
                <a:spcPts val="600"/>
              </a:spcAft>
              <a:buClr>
                <a:schemeClr val="accent1"/>
              </a:buClr>
              <a:buSzPct val="115000"/>
              <a:buFont typeface="Arial"/>
              <a:buNone/>
              <a:defRPr sz="2800" b="0" kern="1200" cap="none">
                <a:solidFill>
                  <a:schemeClr val="accent1"/>
                </a:solidFill>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15000"/>
              <a:buFont typeface="Arial"/>
              <a:buNone/>
              <a:defRPr sz="2000" b="1" kern="1200" cap="none">
                <a:solidFill>
                  <a:schemeClr val="tx1">
                    <a:lumMod val="85000"/>
                    <a:lumOff val="15000"/>
                  </a:schemeClr>
                </a:solidFill>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15000"/>
              <a:buFont typeface="Arial"/>
              <a:buNone/>
              <a:defRPr sz="1800" b="1" kern="1200" cap="none">
                <a:solidFill>
                  <a:schemeClr val="tx1">
                    <a:lumMod val="85000"/>
                    <a:lumOff val="15000"/>
                  </a:schemeClr>
                </a:solidFill>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15000"/>
              <a:buFont typeface="Arial"/>
              <a:buNone/>
              <a:defRPr sz="1600" b="1" kern="1200" cap="none">
                <a:solidFill>
                  <a:schemeClr val="tx1">
                    <a:lumMod val="85000"/>
                    <a:lumOff val="15000"/>
                  </a:schemeClr>
                </a:solidFill>
                <a:effectLst/>
                <a:latin typeface="+mn-lt"/>
                <a:ea typeface="+mn-ea"/>
                <a:cs typeface="+mn-cs"/>
              </a:defRPr>
            </a:lvl9pPr>
          </a:lstStyle>
          <a:p>
            <a:r>
              <a:rPr lang="en-US" dirty="0">
                <a:solidFill>
                  <a:srgbClr val="002060"/>
                </a:solidFill>
              </a:rPr>
              <a:t>Suggested Charts</a:t>
            </a:r>
          </a:p>
        </p:txBody>
      </p:sp>
      <p:sp>
        <p:nvSpPr>
          <p:cNvPr id="10" name="Content Placeholder 7">
            <a:extLst>
              <a:ext uri="{FF2B5EF4-FFF2-40B4-BE49-F238E27FC236}">
                <a16:creationId xmlns:a16="http://schemas.microsoft.com/office/drawing/2014/main" id="{A7E88CE1-4AE9-6642-A1A4-3DF644D4949F}"/>
              </a:ext>
            </a:extLst>
          </p:cNvPr>
          <p:cNvSpPr txBox="1">
            <a:spLocks/>
          </p:cNvSpPr>
          <p:nvPr/>
        </p:nvSpPr>
        <p:spPr>
          <a:xfrm>
            <a:off x="6680200" y="4706938"/>
            <a:ext cx="4506128" cy="1679577"/>
          </a:xfrm>
          <a:prstGeom prst="rect">
            <a:avLst/>
          </a:prstGeom>
        </p:spPr>
        <p:txBody>
          <a:bodyPr vert="horz" lIns="91440" tIns="45720" rIns="91440" bIns="45720" rtlCol="0" anchor="t">
            <a:no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sz="1200" dirty="0"/>
              <a:t>% of US Census tracts and population affected by Food Deserts</a:t>
            </a:r>
          </a:p>
          <a:p>
            <a:r>
              <a:rPr lang="en-US" sz="1200" dirty="0"/>
              <a:t>US Heat map where Food Deserts have greatest impact</a:t>
            </a:r>
          </a:p>
          <a:p>
            <a:r>
              <a:rPr lang="en-US" sz="1200" dirty="0"/>
              <a:t>Top challenges facing new farmers</a:t>
            </a:r>
          </a:p>
          <a:p>
            <a:r>
              <a:rPr lang="en-US" sz="1200" dirty="0"/>
              <a:t>High Demand, Profitable Produce Items</a:t>
            </a:r>
          </a:p>
          <a:p>
            <a:r>
              <a:rPr lang="en-US" sz="1200" dirty="0"/>
              <a:t>Local Market Saratoga County Examples</a:t>
            </a:r>
          </a:p>
        </p:txBody>
      </p:sp>
    </p:spTree>
    <p:extLst>
      <p:ext uri="{BB962C8B-B14F-4D97-AF65-F5344CB8AC3E}">
        <p14:creationId xmlns:p14="http://schemas.microsoft.com/office/powerpoint/2010/main" val="420993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a:extLst>
              <a:ext uri="{FF2B5EF4-FFF2-40B4-BE49-F238E27FC236}">
                <a16:creationId xmlns:a16="http://schemas.microsoft.com/office/drawing/2014/main" id="{F0A25AD5-06A5-EE43-9EE6-8C1CDDE1527B}"/>
              </a:ext>
            </a:extLst>
          </p:cNvPr>
          <p:cNvSpPr>
            <a:spLocks noChangeArrowheads="1"/>
          </p:cNvSpPr>
          <p:nvPr/>
        </p:nvSpPr>
        <p:spPr bwMode="auto">
          <a:xfrm>
            <a:off x="11079974" y="3288320"/>
            <a:ext cx="642123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pSp>
        <p:nvGrpSpPr>
          <p:cNvPr id="2" name="Group 1">
            <a:extLst>
              <a:ext uri="{FF2B5EF4-FFF2-40B4-BE49-F238E27FC236}">
                <a16:creationId xmlns:a16="http://schemas.microsoft.com/office/drawing/2014/main" id="{7A40EDF6-7FB4-B845-89B9-F4173F06BF19}"/>
              </a:ext>
            </a:extLst>
          </p:cNvPr>
          <p:cNvGrpSpPr/>
          <p:nvPr/>
        </p:nvGrpSpPr>
        <p:grpSpPr>
          <a:xfrm>
            <a:off x="3702533" y="1125757"/>
            <a:ext cx="6643687" cy="5400675"/>
            <a:chOff x="3729038" y="685798"/>
            <a:chExt cx="6643687" cy="5400675"/>
          </a:xfrm>
        </p:grpSpPr>
        <p:sp>
          <p:nvSpPr>
            <p:cNvPr id="4" name="Triangle 3">
              <a:extLst>
                <a:ext uri="{FF2B5EF4-FFF2-40B4-BE49-F238E27FC236}">
                  <a16:creationId xmlns:a16="http://schemas.microsoft.com/office/drawing/2014/main" id="{DDB1ED23-E3A1-B642-8BEC-D87AD7E1BABA}"/>
                </a:ext>
              </a:extLst>
            </p:cNvPr>
            <p:cNvSpPr/>
            <p:nvPr/>
          </p:nvSpPr>
          <p:spPr>
            <a:xfrm flipV="1">
              <a:off x="3729038" y="685798"/>
              <a:ext cx="6643687" cy="5400675"/>
            </a:xfrm>
            <a:prstGeom prst="triangle">
              <a:avLst/>
            </a:prstGeom>
            <a:gradFill flip="none" rotWithShape="1">
              <a:gsLst>
                <a:gs pos="0">
                  <a:schemeClr val="accent4">
                    <a:lumMod val="0"/>
                    <a:lumOff val="100000"/>
                  </a:schemeClr>
                </a:gs>
                <a:gs pos="26000">
                  <a:schemeClr val="accent4">
                    <a:lumMod val="0"/>
                    <a:lumOff val="100000"/>
                  </a:schemeClr>
                </a:gs>
                <a:gs pos="98000">
                  <a:schemeClr val="accent4">
                    <a:lumMod val="100000"/>
                  </a:schemeClr>
                </a:gs>
              </a:gsLst>
              <a:path path="circle">
                <a:fillToRect l="50000" t="-80000" r="50000" b="180000"/>
              </a:path>
              <a:tileRect/>
            </a:gra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a:extLst>
                <a:ext uri="{FF2B5EF4-FFF2-40B4-BE49-F238E27FC236}">
                  <a16:creationId xmlns:a16="http://schemas.microsoft.com/office/drawing/2014/main" id="{1AB89DCD-542B-F642-935C-8295B9B0E925}"/>
                </a:ext>
              </a:extLst>
            </p:cNvPr>
            <p:cNvSpPr/>
            <p:nvPr/>
          </p:nvSpPr>
          <p:spPr>
            <a:xfrm>
              <a:off x="5393531" y="685799"/>
              <a:ext cx="3319096" cy="2616665"/>
            </a:xfrm>
            <a:prstGeom prst="triangl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a:solidFill>
                <a:srgbClr val="1895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2F9918"/>
                </a:solidFill>
              </a:endParaRPr>
            </a:p>
          </p:txBody>
        </p:sp>
        <p:pic>
          <p:nvPicPr>
            <p:cNvPr id="7" name="Picture 6">
              <a:extLst>
                <a:ext uri="{FF2B5EF4-FFF2-40B4-BE49-F238E27FC236}">
                  <a16:creationId xmlns:a16="http://schemas.microsoft.com/office/drawing/2014/main" id="{6965256A-8BE8-334F-934A-2AFBADAE13DC}"/>
                </a:ext>
              </a:extLst>
            </p:cNvPr>
            <p:cNvPicPr>
              <a:picLocks noChangeAspect="1"/>
            </p:cNvPicPr>
            <p:nvPr/>
          </p:nvPicPr>
          <p:blipFill>
            <a:blip r:embed="rId2"/>
            <a:stretch>
              <a:fillRect/>
            </a:stretch>
          </p:blipFill>
          <p:spPr>
            <a:xfrm>
              <a:off x="6360136" y="3345766"/>
              <a:ext cx="1484937" cy="1458835"/>
            </a:xfrm>
            <a:prstGeom prst="rect">
              <a:avLst/>
            </a:prstGeom>
            <a:gradFill>
              <a:gsLst>
                <a:gs pos="0">
                  <a:schemeClr val="accent4">
                    <a:lumMod val="0"/>
                    <a:lumOff val="100000"/>
                  </a:schemeClr>
                </a:gs>
                <a:gs pos="26000">
                  <a:schemeClr val="accent4">
                    <a:lumMod val="0"/>
                    <a:lumOff val="100000"/>
                  </a:schemeClr>
                </a:gs>
                <a:gs pos="98000">
                  <a:schemeClr val="accent4">
                    <a:lumMod val="100000"/>
                  </a:schemeClr>
                </a:gs>
              </a:gsLst>
              <a:path path="circle">
                <a:fillToRect l="50000" t="-80000" r="50000" b="180000"/>
              </a:path>
            </a:gradFill>
            <a:ln>
              <a:solidFill>
                <a:schemeClr val="accent1"/>
              </a:solidFill>
            </a:ln>
          </p:spPr>
        </p:pic>
        <p:sp>
          <p:nvSpPr>
            <p:cNvPr id="8" name="TextBox 7">
              <a:extLst>
                <a:ext uri="{FF2B5EF4-FFF2-40B4-BE49-F238E27FC236}">
                  <a16:creationId xmlns:a16="http://schemas.microsoft.com/office/drawing/2014/main" id="{0024A641-BC95-2D49-A83C-3A687E1E98CE}"/>
                </a:ext>
              </a:extLst>
            </p:cNvPr>
            <p:cNvSpPr txBox="1"/>
            <p:nvPr/>
          </p:nvSpPr>
          <p:spPr>
            <a:xfrm>
              <a:off x="6338703" y="1608820"/>
              <a:ext cx="1833953" cy="1754326"/>
            </a:xfrm>
            <a:prstGeom prst="rect">
              <a:avLst/>
            </a:prstGeom>
            <a:noFill/>
          </p:spPr>
          <p:txBody>
            <a:bodyPr wrap="square" rtlCol="0">
              <a:spAutoFit/>
            </a:bodyPr>
            <a:lstStyle/>
            <a:p>
              <a:r>
                <a:rPr lang="en-US" b="1" dirty="0">
                  <a:solidFill>
                    <a:srgbClr val="189527"/>
                  </a:solidFill>
                </a:rPr>
                <a:t>Data on High Demand, Profitable Produce Items in US and NY from </a:t>
              </a:r>
              <a:r>
                <a:rPr lang="en-US" b="1" dirty="0" err="1">
                  <a:solidFill>
                    <a:srgbClr val="189527"/>
                  </a:solidFill>
                </a:rPr>
                <a:t>Neela</a:t>
              </a:r>
              <a:endParaRPr lang="en-US" b="1" dirty="0">
                <a:solidFill>
                  <a:srgbClr val="189527"/>
                </a:solidFill>
              </a:endParaRPr>
            </a:p>
          </p:txBody>
        </p:sp>
        <p:sp>
          <p:nvSpPr>
            <p:cNvPr id="9" name="TextBox 8">
              <a:extLst>
                <a:ext uri="{FF2B5EF4-FFF2-40B4-BE49-F238E27FC236}">
                  <a16:creationId xmlns:a16="http://schemas.microsoft.com/office/drawing/2014/main" id="{683AECF2-FEBA-114F-ADBF-7EB4976FCE3C}"/>
                </a:ext>
              </a:extLst>
            </p:cNvPr>
            <p:cNvSpPr txBox="1"/>
            <p:nvPr/>
          </p:nvSpPr>
          <p:spPr>
            <a:xfrm>
              <a:off x="6575357" y="4762801"/>
              <a:ext cx="991635" cy="954107"/>
            </a:xfrm>
            <a:prstGeom prst="rect">
              <a:avLst/>
            </a:prstGeom>
            <a:noFill/>
          </p:spPr>
          <p:txBody>
            <a:bodyPr wrap="square" rtlCol="0">
              <a:spAutoFit/>
            </a:bodyPr>
            <a:lstStyle/>
            <a:p>
              <a:pPr algn="ctr"/>
              <a:r>
                <a:rPr lang="en-US" sz="1400" b="1" dirty="0">
                  <a:solidFill>
                    <a:srgbClr val="2F9918"/>
                  </a:solidFill>
                </a:rPr>
                <a:t>Tumi’s Protected farming in NY </a:t>
              </a:r>
            </a:p>
          </p:txBody>
        </p:sp>
        <p:sp>
          <p:nvSpPr>
            <p:cNvPr id="11" name="TextBox 10">
              <a:extLst>
                <a:ext uri="{FF2B5EF4-FFF2-40B4-BE49-F238E27FC236}">
                  <a16:creationId xmlns:a16="http://schemas.microsoft.com/office/drawing/2014/main" id="{81135CB3-A308-4343-B3F8-A9D99CAD26D4}"/>
                </a:ext>
              </a:extLst>
            </p:cNvPr>
            <p:cNvSpPr txBox="1"/>
            <p:nvPr/>
          </p:nvSpPr>
          <p:spPr>
            <a:xfrm>
              <a:off x="4529139" y="692626"/>
              <a:ext cx="2085974" cy="1200329"/>
            </a:xfrm>
            <a:prstGeom prst="rect">
              <a:avLst/>
            </a:prstGeom>
            <a:noFill/>
          </p:spPr>
          <p:txBody>
            <a:bodyPr wrap="square" rtlCol="0">
              <a:spAutoFit/>
            </a:bodyPr>
            <a:lstStyle/>
            <a:p>
              <a:r>
                <a:rPr lang="en-US" dirty="0">
                  <a:solidFill>
                    <a:srgbClr val="2F9918"/>
                  </a:solidFill>
                </a:rPr>
                <a:t>Data on Climate changes and impact on farming from Charlotte</a:t>
              </a:r>
            </a:p>
          </p:txBody>
        </p:sp>
        <p:sp>
          <p:nvSpPr>
            <p:cNvPr id="12" name="TextBox 11">
              <a:extLst>
                <a:ext uri="{FF2B5EF4-FFF2-40B4-BE49-F238E27FC236}">
                  <a16:creationId xmlns:a16="http://schemas.microsoft.com/office/drawing/2014/main" id="{C211ED29-6880-CA42-8056-386D57EF4947}"/>
                </a:ext>
              </a:extLst>
            </p:cNvPr>
            <p:cNvSpPr txBox="1"/>
            <p:nvPr/>
          </p:nvSpPr>
          <p:spPr>
            <a:xfrm>
              <a:off x="7873649" y="744959"/>
              <a:ext cx="2085974" cy="1200329"/>
            </a:xfrm>
            <a:prstGeom prst="rect">
              <a:avLst/>
            </a:prstGeom>
            <a:noFill/>
          </p:spPr>
          <p:txBody>
            <a:bodyPr wrap="square" rtlCol="0">
              <a:spAutoFit/>
            </a:bodyPr>
            <a:lstStyle/>
            <a:p>
              <a:r>
                <a:rPr lang="en-US" dirty="0">
                  <a:solidFill>
                    <a:srgbClr val="2F9918"/>
                  </a:solidFill>
                </a:rPr>
                <a:t>Data on US heat map with food deserts impact from Tumi</a:t>
              </a:r>
            </a:p>
          </p:txBody>
        </p:sp>
        <p:pic>
          <p:nvPicPr>
            <p:cNvPr id="1025" name="Picture 1" descr="Fresh onion bulb isolated on white. With clipping path. Stock Photo - 62542528">
              <a:extLst>
                <a:ext uri="{FF2B5EF4-FFF2-40B4-BE49-F238E27FC236}">
                  <a16:creationId xmlns:a16="http://schemas.microsoft.com/office/drawing/2014/main" id="{056C6F60-A439-434E-91AD-27A1D9C5DC4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5794196" y="3288321"/>
              <a:ext cx="594516" cy="594516"/>
            </a:xfrm>
            <a:prstGeom prst="rect">
              <a:avLst/>
            </a:prstGeom>
            <a:noFill/>
            <a:effectLst>
              <a:innerShdw blurRad="114300">
                <a:prstClr val="black"/>
              </a:inn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213307F-068A-5842-97EB-52EA2D755CE4}"/>
                </a:ext>
              </a:extLst>
            </p:cNvPr>
            <p:cNvPicPr>
              <a:picLocks noChangeAspect="1"/>
            </p:cNvPicPr>
            <p:nvPr/>
          </p:nvPicPr>
          <p:blipFill>
            <a:blip r:embed="rId5"/>
            <a:stretch>
              <a:fillRect/>
            </a:stretch>
          </p:blipFill>
          <p:spPr>
            <a:xfrm>
              <a:off x="7845073" y="3302606"/>
              <a:ext cx="594519" cy="594519"/>
            </a:xfrm>
            <a:prstGeom prst="rect">
              <a:avLst/>
            </a:prstGeom>
            <a:effectLst>
              <a:innerShdw blurRad="114300">
                <a:prstClr val="black"/>
              </a:innerShdw>
              <a:softEdge rad="12700"/>
            </a:effectLst>
            <a:scene3d>
              <a:camera prst="orthographicFront"/>
              <a:lightRig rig="threePt" dir="t"/>
            </a:scene3d>
            <a:sp3d contourW="12700">
              <a:contourClr>
                <a:schemeClr val="accent1">
                  <a:lumMod val="60000"/>
                  <a:lumOff val="40000"/>
                </a:schemeClr>
              </a:contourClr>
            </a:sp3d>
          </p:spPr>
        </p:pic>
      </p:grpSp>
      <p:sp>
        <p:nvSpPr>
          <p:cNvPr id="15" name="Title 1">
            <a:extLst>
              <a:ext uri="{FF2B5EF4-FFF2-40B4-BE49-F238E27FC236}">
                <a16:creationId xmlns:a16="http://schemas.microsoft.com/office/drawing/2014/main" id="{1DDBC0B5-B030-1040-A06A-7D705967F01F}"/>
              </a:ext>
            </a:extLst>
          </p:cNvPr>
          <p:cNvSpPr>
            <a:spLocks noGrp="1"/>
          </p:cNvSpPr>
          <p:nvPr>
            <p:ph type="title"/>
          </p:nvPr>
        </p:nvSpPr>
        <p:spPr>
          <a:xfrm>
            <a:off x="1290854" y="303295"/>
            <a:ext cx="9601200" cy="1485900"/>
          </a:xfrm>
        </p:spPr>
        <p:txBody>
          <a:bodyPr/>
          <a:lstStyle/>
          <a:p>
            <a:r>
              <a:rPr lang="en-US" dirty="0"/>
              <a:t>Project Overview</a:t>
            </a:r>
          </a:p>
        </p:txBody>
      </p:sp>
    </p:spTree>
    <p:extLst>
      <p:ext uri="{BB962C8B-B14F-4D97-AF65-F5344CB8AC3E}">
        <p14:creationId xmlns:p14="http://schemas.microsoft.com/office/powerpoint/2010/main" val="3809031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E63ED-5B8E-3C49-AD67-C0B1789DF4EE}"/>
              </a:ext>
            </a:extLst>
          </p:cNvPr>
          <p:cNvSpPr>
            <a:spLocks noGrp="1"/>
          </p:cNvSpPr>
          <p:nvPr>
            <p:ph type="title"/>
          </p:nvPr>
        </p:nvSpPr>
        <p:spPr/>
        <p:txBody>
          <a:bodyPr/>
          <a:lstStyle/>
          <a:p>
            <a:r>
              <a:rPr lang="en-US" dirty="0"/>
              <a:t>Data Analyses from across the US for Vegetables</a:t>
            </a:r>
          </a:p>
        </p:txBody>
      </p:sp>
      <p:sp>
        <p:nvSpPr>
          <p:cNvPr id="3" name="Content Placeholder 2">
            <a:extLst>
              <a:ext uri="{FF2B5EF4-FFF2-40B4-BE49-F238E27FC236}">
                <a16:creationId xmlns:a16="http://schemas.microsoft.com/office/drawing/2014/main" id="{7217F5DD-7B13-3246-99B4-5C1BB456A88B}"/>
              </a:ext>
            </a:extLst>
          </p:cNvPr>
          <p:cNvSpPr>
            <a:spLocks noGrp="1"/>
          </p:cNvSpPr>
          <p:nvPr>
            <p:ph idx="1"/>
          </p:nvPr>
        </p:nvSpPr>
        <p:spPr>
          <a:xfrm>
            <a:off x="1371599" y="2286000"/>
            <a:ext cx="10136459" cy="3581400"/>
          </a:xfrm>
        </p:spPr>
        <p:txBody>
          <a:bodyPr>
            <a:normAutofit/>
          </a:bodyPr>
          <a:lstStyle/>
          <a:p>
            <a:r>
              <a:rPr lang="en-US" dirty="0" err="1"/>
              <a:t>Url</a:t>
            </a:r>
            <a:r>
              <a:rPr lang="en-US" dirty="0"/>
              <a:t>: </a:t>
            </a:r>
            <a:r>
              <a:rPr lang="en-US" dirty="0">
                <a:hlinkClick r:id="rId2"/>
              </a:rPr>
              <a:t>www.ers.usda.gov/data-products/vegetables-and-pulses-data/vegetables-and-pulses-yearbook-tables/#Supply%20and%20Utilization:%20Fresh%20Market</a:t>
            </a:r>
            <a:endParaRPr lang="en-US" dirty="0"/>
          </a:p>
          <a:p>
            <a:r>
              <a:rPr lang="en-US" dirty="0"/>
              <a:t>Data obtained from CSV files</a:t>
            </a:r>
          </a:p>
          <a:p>
            <a:endParaRPr lang="en-US" dirty="0"/>
          </a:p>
        </p:txBody>
      </p:sp>
    </p:spTree>
    <p:extLst>
      <p:ext uri="{BB962C8B-B14F-4D97-AF65-F5344CB8AC3E}">
        <p14:creationId xmlns:p14="http://schemas.microsoft.com/office/powerpoint/2010/main" val="711477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BAFC-32AC-D248-8104-9D10C92CE88B}"/>
              </a:ext>
            </a:extLst>
          </p:cNvPr>
          <p:cNvSpPr>
            <a:spLocks noGrp="1"/>
          </p:cNvSpPr>
          <p:nvPr>
            <p:ph type="title"/>
          </p:nvPr>
        </p:nvSpPr>
        <p:spPr>
          <a:xfrm>
            <a:off x="1371600" y="356318"/>
            <a:ext cx="9601200" cy="914400"/>
          </a:xfrm>
        </p:spPr>
        <p:txBody>
          <a:bodyPr>
            <a:noAutofit/>
          </a:bodyPr>
          <a:lstStyle/>
          <a:p>
            <a:pPr algn="ctr"/>
            <a:r>
              <a:rPr lang="en-US" sz="3600" b="1" dirty="0"/>
              <a:t>Vegetable Prices for 2017 across US</a:t>
            </a:r>
          </a:p>
        </p:txBody>
      </p:sp>
      <p:sp>
        <p:nvSpPr>
          <p:cNvPr id="3" name="Content Placeholder 2">
            <a:extLst>
              <a:ext uri="{FF2B5EF4-FFF2-40B4-BE49-F238E27FC236}">
                <a16:creationId xmlns:a16="http://schemas.microsoft.com/office/drawing/2014/main" id="{D5FDD745-CD6B-8B42-8443-61DE973D08A8}"/>
              </a:ext>
            </a:extLst>
          </p:cNvPr>
          <p:cNvSpPr>
            <a:spLocks noGrp="1"/>
          </p:cNvSpPr>
          <p:nvPr>
            <p:ph idx="1"/>
          </p:nvPr>
        </p:nvSpPr>
        <p:spPr>
          <a:xfrm>
            <a:off x="1371600" y="5272087"/>
            <a:ext cx="9601200" cy="1209675"/>
          </a:xfrm>
        </p:spPr>
        <p:txBody>
          <a:bodyPr/>
          <a:lstStyle/>
          <a:p>
            <a:pPr marL="0" indent="0">
              <a:buNone/>
            </a:pPr>
            <a:r>
              <a:rPr lang="en-US" b="1" dirty="0"/>
              <a:t>Data shows that Asparagus is the most expensive vegetable with a price of $ 118/cwt (cwt = 100 </a:t>
            </a:r>
            <a:r>
              <a:rPr lang="en-US" b="1" dirty="0" err="1"/>
              <a:t>lb</a:t>
            </a:r>
            <a:r>
              <a:rPr lang="en-US" b="1" dirty="0"/>
              <a:t> count) making the top of the chart in terms of price. However, potatoes are the least expensive with a cost of 10.57 $/cwt</a:t>
            </a:r>
          </a:p>
        </p:txBody>
      </p:sp>
      <p:pic>
        <p:nvPicPr>
          <p:cNvPr id="4" name="Picture 3">
            <a:extLst>
              <a:ext uri="{FF2B5EF4-FFF2-40B4-BE49-F238E27FC236}">
                <a16:creationId xmlns:a16="http://schemas.microsoft.com/office/drawing/2014/main" id="{089B3839-98E9-114A-88CB-484F4DC03862}"/>
              </a:ext>
            </a:extLst>
          </p:cNvPr>
          <p:cNvPicPr>
            <a:picLocks noChangeAspect="1"/>
          </p:cNvPicPr>
          <p:nvPr/>
        </p:nvPicPr>
        <p:blipFill>
          <a:blip r:embed="rId2"/>
          <a:stretch>
            <a:fillRect/>
          </a:stretch>
        </p:blipFill>
        <p:spPr>
          <a:xfrm>
            <a:off x="3032133" y="1270718"/>
            <a:ext cx="6280134" cy="3829919"/>
          </a:xfrm>
          <a:prstGeom prst="rect">
            <a:avLst/>
          </a:prstGeom>
          <a:solidFill>
            <a:schemeClr val="bg1"/>
          </a:solidFill>
          <a:effectLst>
            <a:outerShdw blurRad="50800" dist="50800" dir="5400000" algn="ctr" rotWithShape="0">
              <a:schemeClr val="bg1"/>
            </a:outerShdw>
          </a:effectLst>
        </p:spPr>
      </p:pic>
    </p:spTree>
    <p:extLst>
      <p:ext uri="{BB962C8B-B14F-4D97-AF65-F5344CB8AC3E}">
        <p14:creationId xmlns:p14="http://schemas.microsoft.com/office/powerpoint/2010/main" val="3433195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9D1C2-0A7B-6249-A411-5AE310603506}"/>
              </a:ext>
            </a:extLst>
          </p:cNvPr>
          <p:cNvSpPr>
            <a:spLocks noGrp="1"/>
          </p:cNvSpPr>
          <p:nvPr>
            <p:ph type="title"/>
          </p:nvPr>
        </p:nvSpPr>
        <p:spPr>
          <a:xfrm>
            <a:off x="1371600" y="577297"/>
            <a:ext cx="9601200" cy="1485900"/>
          </a:xfrm>
        </p:spPr>
        <p:txBody>
          <a:bodyPr>
            <a:normAutofit/>
          </a:bodyPr>
          <a:lstStyle/>
          <a:p>
            <a:r>
              <a:rPr lang="en-US" sz="3600" b="1" dirty="0"/>
              <a:t>Fresh Vegetable per capita availability 2017</a:t>
            </a:r>
          </a:p>
        </p:txBody>
      </p:sp>
      <p:sp>
        <p:nvSpPr>
          <p:cNvPr id="3" name="Content Placeholder 2">
            <a:extLst>
              <a:ext uri="{FF2B5EF4-FFF2-40B4-BE49-F238E27FC236}">
                <a16:creationId xmlns:a16="http://schemas.microsoft.com/office/drawing/2014/main" id="{4CD9BE7A-ACD5-9B46-AEC6-546A00A27219}"/>
              </a:ext>
            </a:extLst>
          </p:cNvPr>
          <p:cNvSpPr>
            <a:spLocks noGrp="1"/>
          </p:cNvSpPr>
          <p:nvPr>
            <p:ph idx="1"/>
          </p:nvPr>
        </p:nvSpPr>
        <p:spPr>
          <a:xfrm>
            <a:off x="1371600" y="5260182"/>
            <a:ext cx="9601200" cy="1223961"/>
          </a:xfrm>
        </p:spPr>
        <p:txBody>
          <a:bodyPr>
            <a:normAutofit lnSpcReduction="10000"/>
          </a:bodyPr>
          <a:lstStyle/>
          <a:p>
            <a:pPr marL="0" indent="0">
              <a:buNone/>
            </a:pPr>
            <a:r>
              <a:rPr lang="en-US" b="1" dirty="0"/>
              <a:t>Results indicate that although Potatoes are cheapest compared to other vegetables, the per capita availability of Potatoes are the highest with 33 lbs. Following potatoes are Onions (22 </a:t>
            </a:r>
            <a:r>
              <a:rPr lang="en-US" b="1" dirty="0" err="1"/>
              <a:t>lb</a:t>
            </a:r>
            <a:r>
              <a:rPr lang="en-US" b="1" dirty="0"/>
              <a:t>) and Tomatoes (21 </a:t>
            </a:r>
            <a:r>
              <a:rPr lang="en-US" b="1" dirty="0" err="1"/>
              <a:t>lb</a:t>
            </a:r>
            <a:r>
              <a:rPr lang="en-US" b="1" dirty="0"/>
              <a:t>).  The lowest per capita availability was for Spinach(1.67 </a:t>
            </a:r>
            <a:r>
              <a:rPr lang="en-US" b="1" dirty="0" err="1"/>
              <a:t>lb</a:t>
            </a:r>
            <a:r>
              <a:rPr lang="en-US" b="1" dirty="0"/>
              <a:t>), Asparagus (1.58 </a:t>
            </a:r>
            <a:r>
              <a:rPr lang="en-US" b="1" dirty="0" err="1"/>
              <a:t>lb</a:t>
            </a:r>
            <a:r>
              <a:rPr lang="en-US" b="1" dirty="0"/>
              <a:t>) and Snap Beans (1.51 </a:t>
            </a:r>
            <a:r>
              <a:rPr lang="en-US" b="1" dirty="0" err="1"/>
              <a:t>lb</a:t>
            </a:r>
            <a:r>
              <a:rPr lang="en-US" b="1" dirty="0"/>
              <a:t>)</a:t>
            </a:r>
          </a:p>
        </p:txBody>
      </p:sp>
      <p:pic>
        <p:nvPicPr>
          <p:cNvPr id="4" name="Picture 3">
            <a:extLst>
              <a:ext uri="{FF2B5EF4-FFF2-40B4-BE49-F238E27FC236}">
                <a16:creationId xmlns:a16="http://schemas.microsoft.com/office/drawing/2014/main" id="{FF016286-6B2A-D24D-B39C-C641785F89AC}"/>
              </a:ext>
            </a:extLst>
          </p:cNvPr>
          <p:cNvPicPr>
            <a:picLocks noChangeAspect="1"/>
          </p:cNvPicPr>
          <p:nvPr/>
        </p:nvPicPr>
        <p:blipFill>
          <a:blip r:embed="rId2"/>
          <a:stretch>
            <a:fillRect/>
          </a:stretch>
        </p:blipFill>
        <p:spPr>
          <a:xfrm>
            <a:off x="2700337" y="1320247"/>
            <a:ext cx="6515101" cy="3764414"/>
          </a:xfrm>
          <a:prstGeom prst="rect">
            <a:avLst/>
          </a:prstGeom>
          <a:solidFill>
            <a:schemeClr val="bg1"/>
          </a:solidFill>
        </p:spPr>
      </p:pic>
    </p:spTree>
    <p:extLst>
      <p:ext uri="{BB962C8B-B14F-4D97-AF65-F5344CB8AC3E}">
        <p14:creationId xmlns:p14="http://schemas.microsoft.com/office/powerpoint/2010/main" val="2644466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F23E43B-0D5D-044A-997D-AA3B6C64E4CA}"/>
              </a:ext>
            </a:extLst>
          </p:cNvPr>
          <p:cNvPicPr>
            <a:picLocks noChangeAspect="1"/>
          </p:cNvPicPr>
          <p:nvPr/>
        </p:nvPicPr>
        <p:blipFill>
          <a:blip r:embed="rId2"/>
          <a:stretch>
            <a:fillRect/>
          </a:stretch>
        </p:blipFill>
        <p:spPr>
          <a:xfrm>
            <a:off x="2994990" y="734223"/>
            <a:ext cx="6457619" cy="4524582"/>
          </a:xfrm>
          <a:prstGeom prst="rect">
            <a:avLst/>
          </a:prstGeom>
          <a:solidFill>
            <a:schemeClr val="bg1"/>
          </a:solidFill>
        </p:spPr>
      </p:pic>
      <p:sp>
        <p:nvSpPr>
          <p:cNvPr id="2" name="Title 1">
            <a:extLst>
              <a:ext uri="{FF2B5EF4-FFF2-40B4-BE49-F238E27FC236}">
                <a16:creationId xmlns:a16="http://schemas.microsoft.com/office/drawing/2014/main" id="{1F660CD4-670A-7843-8B6F-B21A86008AF4}"/>
              </a:ext>
            </a:extLst>
          </p:cNvPr>
          <p:cNvSpPr>
            <a:spLocks noGrp="1"/>
          </p:cNvSpPr>
          <p:nvPr>
            <p:ph type="title"/>
          </p:nvPr>
        </p:nvSpPr>
        <p:spPr>
          <a:xfrm>
            <a:off x="845389" y="232084"/>
            <a:ext cx="11110822" cy="711848"/>
          </a:xfrm>
        </p:spPr>
        <p:txBody>
          <a:bodyPr>
            <a:noAutofit/>
          </a:bodyPr>
          <a:lstStyle/>
          <a:p>
            <a:r>
              <a:rPr lang="en-US" sz="3000" b="1" dirty="0"/>
              <a:t>Fresh Vegetable Per Capita Availability Trendline from 1990 – 2017 </a:t>
            </a:r>
          </a:p>
        </p:txBody>
      </p:sp>
      <p:sp>
        <p:nvSpPr>
          <p:cNvPr id="3" name="Content Placeholder 2">
            <a:extLst>
              <a:ext uri="{FF2B5EF4-FFF2-40B4-BE49-F238E27FC236}">
                <a16:creationId xmlns:a16="http://schemas.microsoft.com/office/drawing/2014/main" id="{7CE3EC0E-E82C-2B4B-9E88-B2240955B5A6}"/>
              </a:ext>
            </a:extLst>
          </p:cNvPr>
          <p:cNvSpPr>
            <a:spLocks noGrp="1"/>
          </p:cNvSpPr>
          <p:nvPr>
            <p:ph idx="1"/>
          </p:nvPr>
        </p:nvSpPr>
        <p:spPr>
          <a:xfrm>
            <a:off x="1013738" y="5384756"/>
            <a:ext cx="11069164" cy="1584754"/>
          </a:xfrm>
        </p:spPr>
        <p:txBody>
          <a:bodyPr/>
          <a:lstStyle/>
          <a:p>
            <a:pPr marL="0" indent="0">
              <a:buNone/>
            </a:pPr>
            <a:r>
              <a:rPr lang="en-US" b="1" dirty="0"/>
              <a:t>The trendline data shows that the highest demand over the years has been potatoes compared to other vegetables. However, in the recent years the per capita availability of Potatoes has dropped by 25%, and the demand for onions and tomatoes are increasing indicating that people are making healthy choices in their diet </a:t>
            </a:r>
            <a:br>
              <a:rPr lang="en-US" b="1" dirty="0"/>
            </a:br>
            <a:endParaRPr lang="en-US" b="1" dirty="0"/>
          </a:p>
        </p:txBody>
      </p:sp>
      <p:grpSp>
        <p:nvGrpSpPr>
          <p:cNvPr id="6" name="Group 5">
            <a:extLst>
              <a:ext uri="{FF2B5EF4-FFF2-40B4-BE49-F238E27FC236}">
                <a16:creationId xmlns:a16="http://schemas.microsoft.com/office/drawing/2014/main" id="{78ACF2D2-9045-C246-A817-AE2331886419}"/>
              </a:ext>
            </a:extLst>
          </p:cNvPr>
          <p:cNvGrpSpPr/>
          <p:nvPr/>
        </p:nvGrpSpPr>
        <p:grpSpPr>
          <a:xfrm>
            <a:off x="9184088" y="3458701"/>
            <a:ext cx="1668780" cy="369332"/>
            <a:chOff x="9288780" y="2926080"/>
            <a:chExt cx="1668780" cy="369332"/>
          </a:xfrm>
        </p:grpSpPr>
        <p:sp>
          <p:nvSpPr>
            <p:cNvPr id="7" name="Left Arrow 6">
              <a:extLst>
                <a:ext uri="{FF2B5EF4-FFF2-40B4-BE49-F238E27FC236}">
                  <a16:creationId xmlns:a16="http://schemas.microsoft.com/office/drawing/2014/main" id="{4D65DB37-08E6-5F4D-9140-C6775428A88C}"/>
                </a:ext>
              </a:extLst>
            </p:cNvPr>
            <p:cNvSpPr/>
            <p:nvPr/>
          </p:nvSpPr>
          <p:spPr>
            <a:xfrm>
              <a:off x="9288780" y="3017520"/>
              <a:ext cx="510540" cy="167640"/>
            </a:xfrm>
            <a:prstGeom prst="leftArrow">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FCC876-A989-4B4D-B09E-94831C027259}"/>
                </a:ext>
              </a:extLst>
            </p:cNvPr>
            <p:cNvSpPr txBox="1"/>
            <p:nvPr/>
          </p:nvSpPr>
          <p:spPr>
            <a:xfrm>
              <a:off x="9799320" y="2926080"/>
              <a:ext cx="1158240" cy="369332"/>
            </a:xfrm>
            <a:prstGeom prst="rect">
              <a:avLst/>
            </a:prstGeom>
            <a:solidFill>
              <a:schemeClr val="bg1"/>
            </a:solidFill>
            <a:ln>
              <a:noFill/>
            </a:ln>
          </p:spPr>
          <p:txBody>
            <a:bodyPr wrap="square" rtlCol="0">
              <a:spAutoFit/>
            </a:bodyPr>
            <a:lstStyle/>
            <a:p>
              <a:r>
                <a:rPr lang="en-US" dirty="0"/>
                <a:t>Tomatoes</a:t>
              </a:r>
            </a:p>
          </p:txBody>
        </p:sp>
      </p:grpSp>
      <p:grpSp>
        <p:nvGrpSpPr>
          <p:cNvPr id="9" name="Group 8">
            <a:extLst>
              <a:ext uri="{FF2B5EF4-FFF2-40B4-BE49-F238E27FC236}">
                <a16:creationId xmlns:a16="http://schemas.microsoft.com/office/drawing/2014/main" id="{C71B7C36-5DE2-2448-9EA3-A6707E5B37E0}"/>
              </a:ext>
            </a:extLst>
          </p:cNvPr>
          <p:cNvGrpSpPr/>
          <p:nvPr/>
        </p:nvGrpSpPr>
        <p:grpSpPr>
          <a:xfrm>
            <a:off x="9184088" y="2551866"/>
            <a:ext cx="1668780" cy="369332"/>
            <a:chOff x="9616440" y="4655820"/>
            <a:chExt cx="1668780" cy="369332"/>
          </a:xfrm>
        </p:grpSpPr>
        <p:sp>
          <p:nvSpPr>
            <p:cNvPr id="10" name="Left Arrow 9">
              <a:extLst>
                <a:ext uri="{FF2B5EF4-FFF2-40B4-BE49-F238E27FC236}">
                  <a16:creationId xmlns:a16="http://schemas.microsoft.com/office/drawing/2014/main" id="{CA75901B-89CD-8443-9278-33A46828E4EC}"/>
                </a:ext>
              </a:extLst>
            </p:cNvPr>
            <p:cNvSpPr/>
            <p:nvPr/>
          </p:nvSpPr>
          <p:spPr>
            <a:xfrm>
              <a:off x="9616440" y="4747260"/>
              <a:ext cx="510540" cy="167640"/>
            </a:xfrm>
            <a:prstGeom prst="leftArrow">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CE9B720-E554-204A-B0FA-2D107884025B}"/>
                </a:ext>
              </a:extLst>
            </p:cNvPr>
            <p:cNvSpPr txBox="1"/>
            <p:nvPr/>
          </p:nvSpPr>
          <p:spPr>
            <a:xfrm>
              <a:off x="10126980" y="4655820"/>
              <a:ext cx="1158240" cy="369332"/>
            </a:xfrm>
            <a:prstGeom prst="rect">
              <a:avLst/>
            </a:prstGeom>
            <a:noFill/>
            <a:ln>
              <a:noFill/>
            </a:ln>
          </p:spPr>
          <p:txBody>
            <a:bodyPr wrap="square" rtlCol="0">
              <a:spAutoFit/>
            </a:bodyPr>
            <a:lstStyle/>
            <a:p>
              <a:r>
                <a:rPr lang="en-US" dirty="0"/>
                <a:t>Potatoes</a:t>
              </a:r>
            </a:p>
          </p:txBody>
        </p:sp>
      </p:grpSp>
    </p:spTree>
    <p:extLst>
      <p:ext uri="{BB962C8B-B14F-4D97-AF65-F5344CB8AC3E}">
        <p14:creationId xmlns:p14="http://schemas.microsoft.com/office/powerpoint/2010/main" val="3070054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EEB744-54BD-B346-B626-3566140926CD}"/>
              </a:ext>
            </a:extLst>
          </p:cNvPr>
          <p:cNvPicPr>
            <a:picLocks noChangeAspect="1"/>
          </p:cNvPicPr>
          <p:nvPr/>
        </p:nvPicPr>
        <p:blipFill>
          <a:blip r:embed="rId2"/>
          <a:stretch>
            <a:fillRect/>
          </a:stretch>
        </p:blipFill>
        <p:spPr>
          <a:xfrm>
            <a:off x="2517913" y="855635"/>
            <a:ext cx="7121178" cy="4908773"/>
          </a:xfrm>
          <a:prstGeom prst="rect">
            <a:avLst/>
          </a:prstGeom>
          <a:solidFill>
            <a:schemeClr val="bg1"/>
          </a:solidFill>
          <a:effectLst>
            <a:outerShdw blurRad="50800" dist="50800" dir="5400000" algn="ctr" rotWithShape="0">
              <a:schemeClr val="bg1"/>
            </a:outerShdw>
          </a:effectLst>
        </p:spPr>
      </p:pic>
      <p:sp>
        <p:nvSpPr>
          <p:cNvPr id="2" name="Title 1">
            <a:extLst>
              <a:ext uri="{FF2B5EF4-FFF2-40B4-BE49-F238E27FC236}">
                <a16:creationId xmlns:a16="http://schemas.microsoft.com/office/drawing/2014/main" id="{897F2877-4E70-6045-B392-9EA73F1737A1}"/>
              </a:ext>
            </a:extLst>
          </p:cNvPr>
          <p:cNvSpPr>
            <a:spLocks noGrp="1"/>
          </p:cNvSpPr>
          <p:nvPr>
            <p:ph type="title"/>
          </p:nvPr>
        </p:nvSpPr>
        <p:spPr>
          <a:xfrm>
            <a:off x="1422617" y="262652"/>
            <a:ext cx="10640548" cy="1485900"/>
          </a:xfrm>
        </p:spPr>
        <p:txBody>
          <a:bodyPr>
            <a:normAutofit/>
          </a:bodyPr>
          <a:lstStyle/>
          <a:p>
            <a:r>
              <a:rPr lang="en-US" sz="3000" b="1" dirty="0"/>
              <a:t>Fresh Vegetable Market Price Trendline from 2000 to 2017</a:t>
            </a:r>
          </a:p>
        </p:txBody>
      </p:sp>
      <p:grpSp>
        <p:nvGrpSpPr>
          <p:cNvPr id="14" name="Group 13">
            <a:extLst>
              <a:ext uri="{FF2B5EF4-FFF2-40B4-BE49-F238E27FC236}">
                <a16:creationId xmlns:a16="http://schemas.microsoft.com/office/drawing/2014/main" id="{49CC2D0C-2317-F74B-9B5E-0813B98433BA}"/>
              </a:ext>
            </a:extLst>
          </p:cNvPr>
          <p:cNvGrpSpPr/>
          <p:nvPr/>
        </p:nvGrpSpPr>
        <p:grpSpPr>
          <a:xfrm>
            <a:off x="8907206" y="3129500"/>
            <a:ext cx="1668780" cy="369332"/>
            <a:chOff x="9288780" y="2926080"/>
            <a:chExt cx="1668780" cy="369332"/>
          </a:xfrm>
        </p:grpSpPr>
        <p:sp>
          <p:nvSpPr>
            <p:cNvPr id="10" name="Left Arrow 9">
              <a:extLst>
                <a:ext uri="{FF2B5EF4-FFF2-40B4-BE49-F238E27FC236}">
                  <a16:creationId xmlns:a16="http://schemas.microsoft.com/office/drawing/2014/main" id="{EF169B9A-F644-5546-BE7B-99415F3B8D60}"/>
                </a:ext>
              </a:extLst>
            </p:cNvPr>
            <p:cNvSpPr/>
            <p:nvPr/>
          </p:nvSpPr>
          <p:spPr>
            <a:xfrm>
              <a:off x="9288780" y="3017520"/>
              <a:ext cx="510540" cy="167640"/>
            </a:xfrm>
            <a:prstGeom prst="leftArrow">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AA2642E-CBD8-4245-9B84-EC379CCC9C63}"/>
                </a:ext>
              </a:extLst>
            </p:cNvPr>
            <p:cNvSpPr txBox="1"/>
            <p:nvPr/>
          </p:nvSpPr>
          <p:spPr>
            <a:xfrm>
              <a:off x="9799320" y="2926080"/>
              <a:ext cx="1158240" cy="369332"/>
            </a:xfrm>
            <a:prstGeom prst="rect">
              <a:avLst/>
            </a:prstGeom>
            <a:solidFill>
              <a:schemeClr val="bg1"/>
            </a:solidFill>
            <a:ln>
              <a:noFill/>
            </a:ln>
          </p:spPr>
          <p:txBody>
            <a:bodyPr wrap="square" rtlCol="0">
              <a:spAutoFit/>
            </a:bodyPr>
            <a:lstStyle/>
            <a:p>
              <a:r>
                <a:rPr lang="en-US" dirty="0"/>
                <a:t>Tomatoes</a:t>
              </a:r>
            </a:p>
          </p:txBody>
        </p:sp>
      </p:grpSp>
      <p:grpSp>
        <p:nvGrpSpPr>
          <p:cNvPr id="15" name="Group 14">
            <a:extLst>
              <a:ext uri="{FF2B5EF4-FFF2-40B4-BE49-F238E27FC236}">
                <a16:creationId xmlns:a16="http://schemas.microsoft.com/office/drawing/2014/main" id="{6A11418C-1B95-DE4E-9A00-7BF7EDB1EFBE}"/>
              </a:ext>
            </a:extLst>
          </p:cNvPr>
          <p:cNvGrpSpPr/>
          <p:nvPr/>
        </p:nvGrpSpPr>
        <p:grpSpPr>
          <a:xfrm>
            <a:off x="9088795" y="4747260"/>
            <a:ext cx="1668780" cy="369332"/>
            <a:chOff x="9616440" y="4655820"/>
            <a:chExt cx="1668780" cy="369332"/>
          </a:xfrm>
        </p:grpSpPr>
        <p:sp>
          <p:nvSpPr>
            <p:cNvPr id="12" name="Left Arrow 11">
              <a:extLst>
                <a:ext uri="{FF2B5EF4-FFF2-40B4-BE49-F238E27FC236}">
                  <a16:creationId xmlns:a16="http://schemas.microsoft.com/office/drawing/2014/main" id="{3724EC84-EB29-A64A-A0BC-E0D1AAFF69BC}"/>
                </a:ext>
              </a:extLst>
            </p:cNvPr>
            <p:cNvSpPr/>
            <p:nvPr/>
          </p:nvSpPr>
          <p:spPr>
            <a:xfrm>
              <a:off x="9616440" y="4747260"/>
              <a:ext cx="510540" cy="167640"/>
            </a:xfrm>
            <a:prstGeom prst="leftArrow">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788DAD8-DBD6-2C4B-B316-C564FF125847}"/>
                </a:ext>
              </a:extLst>
            </p:cNvPr>
            <p:cNvSpPr txBox="1"/>
            <p:nvPr/>
          </p:nvSpPr>
          <p:spPr>
            <a:xfrm>
              <a:off x="10126980" y="4655820"/>
              <a:ext cx="1158240" cy="369332"/>
            </a:xfrm>
            <a:prstGeom prst="rect">
              <a:avLst/>
            </a:prstGeom>
            <a:solidFill>
              <a:schemeClr val="bg1"/>
            </a:solidFill>
            <a:ln>
              <a:noFill/>
            </a:ln>
          </p:spPr>
          <p:txBody>
            <a:bodyPr wrap="square" rtlCol="0">
              <a:spAutoFit/>
            </a:bodyPr>
            <a:lstStyle/>
            <a:p>
              <a:r>
                <a:rPr lang="en-US" dirty="0"/>
                <a:t>Potatoes</a:t>
              </a:r>
            </a:p>
          </p:txBody>
        </p:sp>
      </p:grpSp>
      <p:sp>
        <p:nvSpPr>
          <p:cNvPr id="16" name="Rectangle 15">
            <a:extLst>
              <a:ext uri="{FF2B5EF4-FFF2-40B4-BE49-F238E27FC236}">
                <a16:creationId xmlns:a16="http://schemas.microsoft.com/office/drawing/2014/main" id="{1356ED67-AEED-5F47-81E4-DA05829229E1}"/>
              </a:ext>
            </a:extLst>
          </p:cNvPr>
          <p:cNvSpPr/>
          <p:nvPr/>
        </p:nvSpPr>
        <p:spPr>
          <a:xfrm>
            <a:off x="1478658" y="5795934"/>
            <a:ext cx="9914765" cy="923330"/>
          </a:xfrm>
          <a:prstGeom prst="rect">
            <a:avLst/>
          </a:prstGeom>
        </p:spPr>
        <p:txBody>
          <a:bodyPr wrap="square">
            <a:spAutoFit/>
          </a:bodyPr>
          <a:lstStyle/>
          <a:p>
            <a:r>
              <a:rPr lang="en-US" b="1" dirty="0"/>
              <a:t>The comparative trendline data shows that comparatively the cost of tomatoes have been highest over the years with potatoes been the least. Over the decade, the price of tomatoes have not changed considerably</a:t>
            </a:r>
            <a:endParaRPr lang="en-US" dirty="0"/>
          </a:p>
        </p:txBody>
      </p:sp>
    </p:spTree>
    <p:extLst>
      <p:ext uri="{BB962C8B-B14F-4D97-AF65-F5344CB8AC3E}">
        <p14:creationId xmlns:p14="http://schemas.microsoft.com/office/powerpoint/2010/main" val="3252874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6B165D-39FE-6040-AC7A-E6DC7B2F652A}"/>
              </a:ext>
            </a:extLst>
          </p:cNvPr>
          <p:cNvPicPr>
            <a:picLocks noChangeAspect="1"/>
          </p:cNvPicPr>
          <p:nvPr/>
        </p:nvPicPr>
        <p:blipFill>
          <a:blip r:embed="rId2"/>
          <a:stretch>
            <a:fillRect/>
          </a:stretch>
        </p:blipFill>
        <p:spPr>
          <a:xfrm>
            <a:off x="2703443" y="1051977"/>
            <a:ext cx="6547237" cy="4587373"/>
          </a:xfrm>
          <a:prstGeom prst="rect">
            <a:avLst/>
          </a:prstGeom>
          <a:solidFill>
            <a:schemeClr val="bg1"/>
          </a:solidFill>
        </p:spPr>
      </p:pic>
      <p:sp>
        <p:nvSpPr>
          <p:cNvPr id="5" name="Title 1">
            <a:extLst>
              <a:ext uri="{FF2B5EF4-FFF2-40B4-BE49-F238E27FC236}">
                <a16:creationId xmlns:a16="http://schemas.microsoft.com/office/drawing/2014/main" id="{5FB0A170-DD03-AC4D-922A-080A4672B47C}"/>
              </a:ext>
            </a:extLst>
          </p:cNvPr>
          <p:cNvSpPr>
            <a:spLocks noGrp="1"/>
          </p:cNvSpPr>
          <p:nvPr>
            <p:ph type="title"/>
          </p:nvPr>
        </p:nvSpPr>
        <p:spPr>
          <a:xfrm>
            <a:off x="1371599" y="429768"/>
            <a:ext cx="9911751" cy="1485900"/>
          </a:xfrm>
        </p:spPr>
        <p:txBody>
          <a:bodyPr>
            <a:noAutofit/>
          </a:bodyPr>
          <a:lstStyle/>
          <a:p>
            <a:r>
              <a:rPr lang="en-US" sz="3000" b="1" dirty="0"/>
              <a:t>Vegetable Revenue Per Capita Trendline from 1990 – 2017 </a:t>
            </a:r>
          </a:p>
        </p:txBody>
      </p:sp>
      <p:grpSp>
        <p:nvGrpSpPr>
          <p:cNvPr id="7" name="Group 6">
            <a:extLst>
              <a:ext uri="{FF2B5EF4-FFF2-40B4-BE49-F238E27FC236}">
                <a16:creationId xmlns:a16="http://schemas.microsoft.com/office/drawing/2014/main" id="{2C15C3A9-11C6-CE40-9935-463CDB9B9CFE}"/>
              </a:ext>
            </a:extLst>
          </p:cNvPr>
          <p:cNvGrpSpPr/>
          <p:nvPr/>
        </p:nvGrpSpPr>
        <p:grpSpPr>
          <a:xfrm>
            <a:off x="8831580" y="2513690"/>
            <a:ext cx="1668780" cy="369332"/>
            <a:chOff x="9288780" y="2926080"/>
            <a:chExt cx="1668780" cy="369332"/>
          </a:xfrm>
        </p:grpSpPr>
        <p:sp>
          <p:nvSpPr>
            <p:cNvPr id="8" name="Left Arrow 7">
              <a:extLst>
                <a:ext uri="{FF2B5EF4-FFF2-40B4-BE49-F238E27FC236}">
                  <a16:creationId xmlns:a16="http://schemas.microsoft.com/office/drawing/2014/main" id="{6F4108A8-C9E8-E44F-AD6F-67B8F167BABC}"/>
                </a:ext>
              </a:extLst>
            </p:cNvPr>
            <p:cNvSpPr/>
            <p:nvPr/>
          </p:nvSpPr>
          <p:spPr>
            <a:xfrm>
              <a:off x="9288780" y="3017520"/>
              <a:ext cx="510540" cy="167640"/>
            </a:xfrm>
            <a:prstGeom prst="leftArrow">
              <a:avLst/>
            </a:prstGeom>
            <a:solidFill>
              <a:srgbClr val="00B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EB2B80D-9BE9-E64A-AE67-FD34C81DA97B}"/>
                </a:ext>
              </a:extLst>
            </p:cNvPr>
            <p:cNvSpPr txBox="1"/>
            <p:nvPr/>
          </p:nvSpPr>
          <p:spPr>
            <a:xfrm>
              <a:off x="9799320" y="2926080"/>
              <a:ext cx="1158240" cy="369332"/>
            </a:xfrm>
            <a:prstGeom prst="rect">
              <a:avLst/>
            </a:prstGeom>
            <a:solidFill>
              <a:schemeClr val="bg1"/>
            </a:solidFill>
            <a:ln>
              <a:noFill/>
            </a:ln>
          </p:spPr>
          <p:txBody>
            <a:bodyPr wrap="square" rtlCol="0">
              <a:spAutoFit/>
            </a:bodyPr>
            <a:lstStyle/>
            <a:p>
              <a:r>
                <a:rPr lang="en-US" dirty="0"/>
                <a:t>Tomatoes</a:t>
              </a:r>
            </a:p>
          </p:txBody>
        </p:sp>
      </p:grpSp>
      <p:sp>
        <p:nvSpPr>
          <p:cNvPr id="10" name="Rectangle 9">
            <a:extLst>
              <a:ext uri="{FF2B5EF4-FFF2-40B4-BE49-F238E27FC236}">
                <a16:creationId xmlns:a16="http://schemas.microsoft.com/office/drawing/2014/main" id="{E630D537-B8DE-EF47-A98F-3B62E5D41629}"/>
              </a:ext>
            </a:extLst>
          </p:cNvPr>
          <p:cNvSpPr/>
          <p:nvPr/>
        </p:nvSpPr>
        <p:spPr>
          <a:xfrm>
            <a:off x="1155940" y="5832142"/>
            <a:ext cx="10662249" cy="646331"/>
          </a:xfrm>
          <a:prstGeom prst="rect">
            <a:avLst/>
          </a:prstGeom>
        </p:spPr>
        <p:txBody>
          <a:bodyPr wrap="square">
            <a:spAutoFit/>
          </a:bodyPr>
          <a:lstStyle/>
          <a:p>
            <a:r>
              <a:rPr lang="en-US" b="1" dirty="0"/>
              <a:t>The Revenue Per Capita trendline data across US shows that the highest revenue generated is from tomatoes compared to other vegetables</a:t>
            </a:r>
            <a:endParaRPr lang="en-US" dirty="0"/>
          </a:p>
        </p:txBody>
      </p:sp>
    </p:spTree>
    <p:extLst>
      <p:ext uri="{BB962C8B-B14F-4D97-AF65-F5344CB8AC3E}">
        <p14:creationId xmlns:p14="http://schemas.microsoft.com/office/powerpoint/2010/main" val="25233130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{7A1D7BF6-D019-1942-8287-4DFFD7D6E0EF}tf16401378</Template>
  <TotalTime>1810</TotalTime>
  <Words>1271</Words>
  <Application>Microsoft Macintosh PowerPoint</Application>
  <PresentationFormat>Widescreen</PresentationFormat>
  <Paragraphs>71</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Franklin Gothic Book</vt:lpstr>
      <vt:lpstr>Crop</vt:lpstr>
      <vt:lpstr>Data Harvest</vt:lpstr>
      <vt:lpstr>Decentralized Agriculture for US Food Deserts Team Data Harvest: Charlotte/Neela/Tumi</vt:lpstr>
      <vt:lpstr>Project Overview</vt:lpstr>
      <vt:lpstr>Data Analyses from across the US for Vegetables</vt:lpstr>
      <vt:lpstr>Vegetable Prices for 2017 across US</vt:lpstr>
      <vt:lpstr>Fresh Vegetable per capita availability 2017</vt:lpstr>
      <vt:lpstr>Fresh Vegetable Per Capita Availability Trendline from 1990 – 2017 </vt:lpstr>
      <vt:lpstr>Fresh Vegetable Market Price Trendline from 2000 to 2017</vt:lpstr>
      <vt:lpstr>Vegetable Revenue Per Capita Trendline from 1990 – 2017 </vt:lpstr>
      <vt:lpstr>Comparison of Prices between Conventional and Organic Vegetables and Fruits across US </vt:lpstr>
      <vt:lpstr>Comparison of Prices between Conventional and Organic for Vegetable across US </vt:lpstr>
      <vt:lpstr>Comparison of Prices between Conventional and Organic for Fruits across US </vt:lpstr>
      <vt:lpstr>Data Analyses from within the New York State for Vegetable and Fruits</vt:lpstr>
      <vt:lpstr>Revenue Generated Per Acre for Vegetables in NY State in 2017</vt:lpstr>
      <vt:lpstr>Revenue Generated Per Acre for Fruits in NY State in 2017</vt:lpstr>
      <vt:lpstr>Challenges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Harvest</dc:title>
  <dc:creator>Neela Shivakumar</dc:creator>
  <cp:lastModifiedBy>Neela Shivakumar</cp:lastModifiedBy>
  <cp:revision>71</cp:revision>
  <dcterms:created xsi:type="dcterms:W3CDTF">2019-01-09T21:13:20Z</dcterms:created>
  <dcterms:modified xsi:type="dcterms:W3CDTF">2019-01-11T16:12:06Z</dcterms:modified>
</cp:coreProperties>
</file>